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9" r:id="rId5"/>
    <p:sldId id="264" r:id="rId6"/>
    <p:sldId id="260" r:id="rId7"/>
    <p:sldId id="261" r:id="rId8"/>
    <p:sldId id="265"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osis" panose="020B0604020202020204" charset="0"/>
      <p:regular r:id="rId28"/>
      <p:bold r:id="rId29"/>
    </p:embeddedFont>
    <p:embeddedFont>
      <p:font typeface="Roboto" panose="020B0604020202020204" charset="0"/>
      <p:regular r:id="rId30"/>
      <p:bold r:id="rId31"/>
      <p:italic r:id="rId32"/>
      <p:boldItalic r:id="rId33"/>
    </p:embeddedFont>
    <p:embeddedFont>
      <p:font typeface="Nuni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95086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26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08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42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137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3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28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654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48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13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4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420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59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4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4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4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9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77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405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038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linkedin.com/in/adiherianto8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49" y="908900"/>
            <a:ext cx="3009879" cy="792600"/>
          </a:xfrm>
          <a:prstGeom prst="rect">
            <a:avLst/>
          </a:prstGeom>
          <a:noFill/>
          <a:ln>
            <a:noFill/>
          </a:ln>
        </p:spPr>
        <p:txBody>
          <a:bodyPr spcFirstLastPara="1" wrap="square" lIns="68575" tIns="34275" rIns="68575" bIns="34275" anchor="t" anchorCtr="0">
            <a:noAutofit/>
          </a:bodyPr>
          <a:lstStyle/>
          <a:p>
            <a:pPr lvl="0">
              <a:buSzPts val="1100"/>
            </a:pPr>
            <a:r>
              <a:rPr lang="en-US" sz="1200" b="1" dirty="0">
                <a:latin typeface="Dosis"/>
                <a:ea typeface="Dosis"/>
                <a:cs typeface="Dosis"/>
                <a:sym typeface="Dosis"/>
              </a:rPr>
              <a:t>Created by: </a:t>
            </a:r>
          </a:p>
          <a:p>
            <a:pPr lvl="0">
              <a:buSzPts val="1100"/>
            </a:pPr>
            <a:r>
              <a:rPr lang="en-US" sz="1200" b="1" dirty="0" err="1">
                <a:latin typeface="Dosis"/>
                <a:ea typeface="Dosis"/>
                <a:cs typeface="Dosis"/>
                <a:sym typeface="Dosis"/>
              </a:rPr>
              <a:t>Adi</a:t>
            </a:r>
            <a:r>
              <a:rPr lang="en-US" sz="1200" b="1" dirty="0">
                <a:latin typeface="Dosis"/>
                <a:ea typeface="Dosis"/>
                <a:cs typeface="Dosis"/>
                <a:sym typeface="Dosis"/>
              </a:rPr>
              <a:t> </a:t>
            </a:r>
            <a:r>
              <a:rPr lang="en-US" sz="1200" b="1" dirty="0" err="1">
                <a:latin typeface="Dosis"/>
                <a:ea typeface="Dosis"/>
                <a:cs typeface="Dosis"/>
                <a:sym typeface="Dosis"/>
              </a:rPr>
              <a:t>Herianto</a:t>
            </a:r>
            <a:r>
              <a:rPr lang="en-US" sz="1200" b="1" dirty="0">
                <a:latin typeface="Dosis"/>
                <a:ea typeface="Dosis"/>
                <a:cs typeface="Dosis"/>
                <a:sym typeface="Dosis"/>
              </a:rPr>
              <a:t> </a:t>
            </a:r>
            <a:r>
              <a:rPr lang="en-US" sz="1200" b="1" dirty="0" err="1">
                <a:latin typeface="Dosis"/>
                <a:ea typeface="Dosis"/>
                <a:cs typeface="Dosis"/>
                <a:sym typeface="Dosis"/>
              </a:rPr>
              <a:t>Rajagukguk</a:t>
            </a:r>
            <a:endParaRPr lang="en-US" sz="1200" b="1" dirty="0">
              <a:latin typeface="Dosis"/>
              <a:ea typeface="Dosis"/>
              <a:cs typeface="Dosis"/>
              <a:sym typeface="Dosis"/>
            </a:endParaRPr>
          </a:p>
          <a:p>
            <a:pPr lvl="0">
              <a:buSzPts val="1100"/>
            </a:pPr>
            <a:r>
              <a:rPr lang="en-US" sz="1200" dirty="0">
                <a:latin typeface="Dosis"/>
                <a:ea typeface="Dosis"/>
                <a:cs typeface="Dosis"/>
                <a:sym typeface="Dosis"/>
              </a:rPr>
              <a:t>adiherianto84@gmail.com</a:t>
            </a:r>
          </a:p>
          <a:p>
            <a:pPr lvl="0">
              <a:buSzPts val="1100"/>
            </a:pPr>
            <a:r>
              <a:rPr lang="en-US" sz="1200" dirty="0">
                <a:latin typeface="Dosis"/>
                <a:ea typeface="Dosis"/>
                <a:cs typeface="Dosis"/>
                <a:sym typeface="Dosis"/>
                <a:hlinkClick r:id="rId4"/>
              </a:rPr>
              <a:t>https://www.linkedin.com/in/adiherianto84/</a:t>
            </a:r>
            <a:endParaRPr lang="en-US" sz="1200" dirty="0">
              <a:latin typeface="Dosis"/>
              <a:ea typeface="Dosis"/>
              <a:cs typeface="Dosis"/>
              <a:sym typeface="Dosis"/>
            </a:endParaRPr>
          </a:p>
        </p:txBody>
      </p:sp>
      <p:pic>
        <p:nvPicPr>
          <p:cNvPr id="101" name="Google Shape;101;p25"/>
          <p:cNvPicPr preferRelativeResize="0"/>
          <p:nvPr/>
        </p:nvPicPr>
        <p:blipFill rotWithShape="1">
          <a:blip r:embed="rId5">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US" sz="1100" dirty="0" smtClean="0">
                <a:latin typeface="Nunito"/>
                <a:ea typeface="Nunito"/>
                <a:cs typeface="Nunito"/>
                <a:sym typeface="Nunito"/>
              </a:rPr>
              <a:t>“</a:t>
            </a:r>
            <a:r>
              <a:rPr lang="en-US" sz="1100" dirty="0"/>
              <a:t>Talented Junior Research and Development with engineering background who is highly interested in data analysis and data communication. Had 1 year of experience in research, a dedicated professional with an aptitude for innovation, creative problem-solving, and analytical thinking. Have a high interest in Data Science and created 1 group project at three months of studying and have completed several personal mini project related to marketing campaign boosting with machine learning, data visualization using python and analyzing business performance with SQL. Experienced in python and SQL and proficient in deploying machine learning to model algorithms. Highly determined to improve my technical skills as a data scientist and have finished the full stack data science program at </a:t>
            </a:r>
            <a:r>
              <a:rPr lang="en-US" sz="1100" dirty="0" err="1"/>
              <a:t>Rakamin</a:t>
            </a:r>
            <a:r>
              <a:rPr lang="en-US" sz="1100" dirty="0"/>
              <a:t> Academy with excellent grade. </a:t>
            </a:r>
            <a:r>
              <a:rPr lang="en-US" sz="1100" dirty="0" smtClean="0">
                <a:latin typeface="Nunito"/>
                <a:ea typeface="Nunito"/>
                <a:cs typeface="Nunito"/>
                <a:sym typeface="Nunito"/>
              </a:rPr>
              <a:t>”</a:t>
            </a:r>
            <a:endParaRPr lang="en-US" sz="200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1829" y="685600"/>
            <a:ext cx="1221921" cy="12219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560375"/>
            <a:ext cx="8520600" cy="43620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Selanjutnya </a:t>
            </a:r>
            <a:r>
              <a:rPr lang="en" sz="1500" dirty="0">
                <a:solidFill>
                  <a:schemeClr val="dk1"/>
                </a:solidFill>
              </a:rPr>
              <a:t>untuk data preprocessing, tunjukan bahwa data sudah dilakukan proses </a:t>
            </a:r>
            <a:r>
              <a:rPr lang="en" sz="1500" b="1" i="1" dirty="0">
                <a:solidFill>
                  <a:schemeClr val="dk1"/>
                </a:solidFill>
              </a:rPr>
              <a:t>feature encoding</a:t>
            </a:r>
            <a:r>
              <a:rPr lang="en" sz="1500" dirty="0">
                <a:solidFill>
                  <a:schemeClr val="dk1"/>
                </a:solidFill>
              </a:rPr>
              <a:t> dan </a:t>
            </a:r>
            <a:r>
              <a:rPr lang="en" sz="1500" b="1" i="1" dirty="0">
                <a:solidFill>
                  <a:schemeClr val="dk1"/>
                </a:solidFill>
              </a:rPr>
              <a:t>feature standardisation</a:t>
            </a:r>
            <a:r>
              <a:rPr lang="en" sz="1500" dirty="0" smtClean="0">
                <a:solidFill>
                  <a:schemeClr val="dk1"/>
                </a:solidFill>
              </a:rPr>
              <a: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772885" y="1474212"/>
            <a:ext cx="5573485" cy="954107"/>
          </a:xfrm>
          <a:prstGeom prst="rect">
            <a:avLst/>
          </a:prstGeom>
        </p:spPr>
        <p:txBody>
          <a:bodyPr wrap="square">
            <a:spAutoFit/>
          </a:bodyPr>
          <a:lstStyle/>
          <a:p>
            <a:pPr marL="342900" indent="-342900">
              <a:buAutoNum type="arabicPeriod"/>
            </a:pPr>
            <a:r>
              <a:rPr lang="en-US" b="1" dirty="0" smtClean="0"/>
              <a:t>Feature Encoding</a:t>
            </a:r>
          </a:p>
          <a:p>
            <a:pPr marL="347663"/>
            <a:r>
              <a:rPr lang="en-US" dirty="0" err="1" smtClean="0"/>
              <a:t>Strategi</a:t>
            </a:r>
            <a:r>
              <a:rPr lang="en-US" dirty="0" smtClean="0"/>
              <a:t> </a:t>
            </a:r>
            <a:r>
              <a:rPr lang="en-US" dirty="0"/>
              <a:t>encoding</a:t>
            </a:r>
          </a:p>
          <a:p>
            <a:pPr marL="631825" indent="-285750">
              <a:buFontTx/>
              <a:buChar char="-"/>
            </a:pPr>
            <a:r>
              <a:rPr lang="en-US" dirty="0" smtClean="0"/>
              <a:t>Education : </a:t>
            </a:r>
            <a:r>
              <a:rPr lang="en-US" dirty="0"/>
              <a:t>label </a:t>
            </a:r>
            <a:r>
              <a:rPr lang="en-US" dirty="0" smtClean="0"/>
              <a:t>encoding</a:t>
            </a:r>
          </a:p>
          <a:p>
            <a:pPr marL="631825" indent="-285750">
              <a:buFontTx/>
              <a:buChar char="-"/>
            </a:pPr>
            <a:r>
              <a:rPr lang="en-US" dirty="0" err="1" smtClean="0"/>
              <a:t>Marital_Status</a:t>
            </a:r>
            <a:r>
              <a:rPr lang="en-US" dirty="0" smtClean="0"/>
              <a:t> </a:t>
            </a:r>
            <a:r>
              <a:rPr lang="en-US" dirty="0" err="1"/>
              <a:t>dan</a:t>
            </a:r>
            <a:r>
              <a:rPr lang="en-US" dirty="0"/>
              <a:t>  </a:t>
            </a:r>
            <a:r>
              <a:rPr lang="en-US" dirty="0" err="1" smtClean="0"/>
              <a:t>segment_umur</a:t>
            </a:r>
            <a:r>
              <a:rPr lang="en-US" dirty="0"/>
              <a:t> </a:t>
            </a:r>
            <a:r>
              <a:rPr lang="en-US" dirty="0" smtClean="0"/>
              <a:t>: </a:t>
            </a:r>
            <a:r>
              <a:rPr lang="en-US" dirty="0"/>
              <a:t>One Hot Encoding </a:t>
            </a:r>
          </a:p>
        </p:txBody>
      </p:sp>
      <p:pic>
        <p:nvPicPr>
          <p:cNvPr id="4" name="Picture 3"/>
          <p:cNvPicPr>
            <a:picLocks noChangeAspect="1"/>
          </p:cNvPicPr>
          <p:nvPr/>
        </p:nvPicPr>
        <p:blipFill>
          <a:blip r:embed="rId4"/>
          <a:stretch>
            <a:fillRect/>
          </a:stretch>
        </p:blipFill>
        <p:spPr>
          <a:xfrm>
            <a:off x="1201422" y="2558208"/>
            <a:ext cx="1276528" cy="1657581"/>
          </a:xfrm>
          <a:prstGeom prst="rect">
            <a:avLst/>
          </a:prstGeom>
        </p:spPr>
      </p:pic>
      <p:pic>
        <p:nvPicPr>
          <p:cNvPr id="5" name="Picture 4"/>
          <p:cNvPicPr>
            <a:picLocks noChangeAspect="1"/>
          </p:cNvPicPr>
          <p:nvPr/>
        </p:nvPicPr>
        <p:blipFill>
          <a:blip r:embed="rId5"/>
          <a:stretch>
            <a:fillRect/>
          </a:stretch>
        </p:blipFill>
        <p:spPr>
          <a:xfrm>
            <a:off x="2868093" y="2558207"/>
            <a:ext cx="5788376" cy="1657581"/>
          </a:xfrm>
          <a:prstGeom prst="rect">
            <a:avLst/>
          </a:prstGeom>
        </p:spPr>
      </p:pic>
    </p:spTree>
    <p:extLst>
      <p:ext uri="{BB962C8B-B14F-4D97-AF65-F5344CB8AC3E}">
        <p14:creationId xmlns:p14="http://schemas.microsoft.com/office/powerpoint/2010/main" val="536472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560375"/>
            <a:ext cx="8520600" cy="43620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Selanjutnya </a:t>
            </a:r>
            <a:r>
              <a:rPr lang="en" sz="1500" dirty="0">
                <a:solidFill>
                  <a:schemeClr val="dk1"/>
                </a:solidFill>
              </a:rPr>
              <a:t>untuk data preprocessing, tunjukan bahwa data sudah dilakukan proses </a:t>
            </a:r>
            <a:r>
              <a:rPr lang="en" sz="1500" b="1" i="1" dirty="0">
                <a:solidFill>
                  <a:schemeClr val="dk1"/>
                </a:solidFill>
              </a:rPr>
              <a:t>feature encoding</a:t>
            </a:r>
            <a:r>
              <a:rPr lang="en" sz="1500" dirty="0">
                <a:solidFill>
                  <a:schemeClr val="dk1"/>
                </a:solidFill>
              </a:rPr>
              <a:t> dan </a:t>
            </a:r>
            <a:r>
              <a:rPr lang="en" sz="1500" b="1" i="1" dirty="0">
                <a:solidFill>
                  <a:schemeClr val="dk1"/>
                </a:solidFill>
              </a:rPr>
              <a:t>feature standardisation</a:t>
            </a:r>
            <a:r>
              <a:rPr lang="en" sz="1500" dirty="0" smtClean="0">
                <a:solidFill>
                  <a:schemeClr val="dk1"/>
                </a:solidFill>
              </a:rPr>
              <a: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772885" y="1474212"/>
            <a:ext cx="8059415" cy="1169551"/>
          </a:xfrm>
          <a:prstGeom prst="rect">
            <a:avLst/>
          </a:prstGeom>
        </p:spPr>
        <p:txBody>
          <a:bodyPr wrap="square">
            <a:spAutoFit/>
          </a:bodyPr>
          <a:lstStyle/>
          <a:p>
            <a:r>
              <a:rPr lang="en-US" b="1" dirty="0" smtClean="0"/>
              <a:t>2.    Feature </a:t>
            </a:r>
            <a:r>
              <a:rPr lang="en-US" b="1" dirty="0" err="1" smtClean="0"/>
              <a:t>Standarization</a:t>
            </a:r>
            <a:endParaRPr lang="en-US" b="1" dirty="0" smtClean="0"/>
          </a:p>
          <a:p>
            <a:pPr marL="347663"/>
            <a:r>
              <a:rPr lang="en-US" dirty="0" err="1" smtClean="0"/>
              <a:t>Fitur</a:t>
            </a:r>
            <a:r>
              <a:rPr lang="en-US" dirty="0" smtClean="0"/>
              <a:t> yang </a:t>
            </a:r>
            <a:r>
              <a:rPr lang="en-US" dirty="0" err="1" smtClean="0"/>
              <a:t>distandarisasi</a:t>
            </a:r>
            <a:r>
              <a:rPr lang="en-US" dirty="0" smtClean="0"/>
              <a:t> :  </a:t>
            </a:r>
            <a:r>
              <a:rPr lang="en-US" dirty="0" err="1" smtClean="0"/>
              <a:t>Kidhome</a:t>
            </a:r>
            <a:r>
              <a:rPr lang="en-US" dirty="0" smtClean="0"/>
              <a:t>,</a:t>
            </a:r>
            <a:r>
              <a:rPr lang="en-US" dirty="0"/>
              <a:t> </a:t>
            </a:r>
            <a:r>
              <a:rPr lang="en-US" dirty="0" err="1" smtClean="0"/>
              <a:t>Teenhome</a:t>
            </a:r>
            <a:r>
              <a:rPr lang="en-US" dirty="0" smtClean="0"/>
              <a:t>,</a:t>
            </a:r>
            <a:r>
              <a:rPr lang="en-US" dirty="0"/>
              <a:t>  </a:t>
            </a:r>
            <a:r>
              <a:rPr lang="en-US" dirty="0" err="1" smtClean="0"/>
              <a:t>NumDealsPurchases</a:t>
            </a:r>
            <a:r>
              <a:rPr lang="en-US" dirty="0" smtClean="0"/>
              <a:t>, </a:t>
            </a:r>
            <a:r>
              <a:rPr lang="en-US" dirty="0" err="1" smtClean="0"/>
              <a:t>NumWebPurchases</a:t>
            </a:r>
            <a:r>
              <a:rPr lang="en-US" dirty="0" smtClean="0"/>
              <a:t>,</a:t>
            </a:r>
            <a:r>
              <a:rPr lang="en-US" dirty="0"/>
              <a:t> </a:t>
            </a:r>
            <a:r>
              <a:rPr lang="en-US" dirty="0" err="1" smtClean="0"/>
              <a:t>NumCatalogPurchases</a:t>
            </a:r>
            <a:r>
              <a:rPr lang="en-US" dirty="0" smtClean="0"/>
              <a:t>,</a:t>
            </a:r>
            <a:r>
              <a:rPr lang="en-US" dirty="0"/>
              <a:t> </a:t>
            </a:r>
            <a:r>
              <a:rPr lang="en-US" dirty="0" err="1" smtClean="0"/>
              <a:t>NumStorePurchases</a:t>
            </a:r>
            <a:r>
              <a:rPr lang="en-US" dirty="0" smtClean="0"/>
              <a:t>,</a:t>
            </a:r>
            <a:r>
              <a:rPr lang="en-US" dirty="0"/>
              <a:t> </a:t>
            </a:r>
            <a:r>
              <a:rPr lang="en-US" dirty="0" err="1" smtClean="0"/>
              <a:t>NumWebVisitsMonth</a:t>
            </a:r>
            <a:r>
              <a:rPr lang="en-US" dirty="0" smtClean="0"/>
              <a:t>,</a:t>
            </a:r>
            <a:r>
              <a:rPr lang="en-US" dirty="0"/>
              <a:t> </a:t>
            </a:r>
            <a:r>
              <a:rPr lang="en-US" dirty="0" smtClean="0"/>
              <a:t>Age,</a:t>
            </a:r>
            <a:r>
              <a:rPr lang="en-US" dirty="0"/>
              <a:t> </a:t>
            </a:r>
            <a:endParaRPr lang="en-US" dirty="0" smtClean="0"/>
          </a:p>
          <a:p>
            <a:pPr marL="347663"/>
            <a:r>
              <a:rPr lang="en-US" dirty="0" smtClean="0"/>
              <a:t>Income,</a:t>
            </a:r>
            <a:r>
              <a:rPr lang="en-US" dirty="0"/>
              <a:t> </a:t>
            </a:r>
            <a:r>
              <a:rPr lang="en-US" dirty="0" err="1" smtClean="0"/>
              <a:t>Total_spent</a:t>
            </a:r>
            <a:r>
              <a:rPr lang="en-US" dirty="0" smtClean="0"/>
              <a:t>,</a:t>
            </a:r>
            <a:r>
              <a:rPr lang="en-US" dirty="0"/>
              <a:t> </a:t>
            </a:r>
            <a:r>
              <a:rPr lang="en-US" dirty="0" err="1" smtClean="0"/>
              <a:t>Total_transactions</a:t>
            </a:r>
            <a:r>
              <a:rPr lang="en-US" dirty="0" smtClean="0"/>
              <a:t>,</a:t>
            </a:r>
            <a:r>
              <a:rPr lang="en-US" dirty="0"/>
              <a:t> </a:t>
            </a:r>
            <a:r>
              <a:rPr lang="en-US" dirty="0" err="1" smtClean="0"/>
              <a:t>Total_accepted_campaign</a:t>
            </a:r>
            <a:r>
              <a:rPr lang="en-US" dirty="0" smtClean="0"/>
              <a:t>,</a:t>
            </a:r>
            <a:r>
              <a:rPr lang="en-US" dirty="0"/>
              <a:t> </a:t>
            </a:r>
            <a:r>
              <a:rPr lang="en-US" dirty="0" err="1" smtClean="0"/>
              <a:t>MntCoke</a:t>
            </a:r>
            <a:r>
              <a:rPr lang="en-US" dirty="0" smtClean="0"/>
              <a:t>,</a:t>
            </a:r>
            <a:r>
              <a:rPr lang="en-US" dirty="0"/>
              <a:t> </a:t>
            </a:r>
            <a:r>
              <a:rPr lang="en-US" dirty="0" err="1" smtClean="0"/>
              <a:t>MntFruit</a:t>
            </a:r>
            <a:r>
              <a:rPr lang="en-US" dirty="0" smtClean="0"/>
              <a:t>,</a:t>
            </a:r>
            <a:r>
              <a:rPr lang="en-US" dirty="0"/>
              <a:t> </a:t>
            </a:r>
            <a:endParaRPr lang="en-US" dirty="0" smtClean="0"/>
          </a:p>
          <a:p>
            <a:pPr marL="347663"/>
            <a:r>
              <a:rPr lang="en-US" dirty="0" err="1" smtClean="0"/>
              <a:t>MntMeatProducts</a:t>
            </a:r>
            <a:r>
              <a:rPr lang="en-US" dirty="0" smtClean="0"/>
              <a:t>,</a:t>
            </a:r>
            <a:r>
              <a:rPr lang="en-US" dirty="0"/>
              <a:t> </a:t>
            </a:r>
            <a:r>
              <a:rPr lang="en-US" dirty="0" err="1" smtClean="0"/>
              <a:t>MntFishProducts</a:t>
            </a:r>
            <a:r>
              <a:rPr lang="en-US" dirty="0" smtClean="0"/>
              <a:t>,</a:t>
            </a:r>
            <a:r>
              <a:rPr lang="en-US" dirty="0"/>
              <a:t> </a:t>
            </a:r>
            <a:r>
              <a:rPr lang="en-US" dirty="0" err="1" smtClean="0"/>
              <a:t>MntSweetproducts</a:t>
            </a:r>
            <a:r>
              <a:rPr lang="en-US" dirty="0" smtClean="0"/>
              <a:t>,</a:t>
            </a:r>
            <a:r>
              <a:rPr lang="en-US" dirty="0"/>
              <a:t> </a:t>
            </a:r>
            <a:r>
              <a:rPr lang="en-US" dirty="0" err="1" smtClean="0"/>
              <a:t>MntGoldProds</a:t>
            </a:r>
            <a:endParaRPr lang="en-US" dirty="0"/>
          </a:p>
        </p:txBody>
      </p:sp>
      <p:pic>
        <p:nvPicPr>
          <p:cNvPr id="2" name="Picture 1"/>
          <p:cNvPicPr>
            <a:picLocks noChangeAspect="1"/>
          </p:cNvPicPr>
          <p:nvPr/>
        </p:nvPicPr>
        <p:blipFill>
          <a:blip r:embed="rId4"/>
          <a:stretch>
            <a:fillRect/>
          </a:stretch>
        </p:blipFill>
        <p:spPr>
          <a:xfrm>
            <a:off x="1251858" y="2689312"/>
            <a:ext cx="7445828" cy="1149344"/>
          </a:xfrm>
          <a:prstGeom prst="rect">
            <a:avLst/>
          </a:prstGeom>
        </p:spPr>
      </p:pic>
    </p:spTree>
    <p:extLst>
      <p:ext uri="{BB962C8B-B14F-4D97-AF65-F5344CB8AC3E}">
        <p14:creationId xmlns:p14="http://schemas.microsoft.com/office/powerpoint/2010/main" val="2879589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b="1" i="1" dirty="0" smtClean="0">
                <a:solidFill>
                  <a:schemeClr val="dk1"/>
                </a:solidFill>
              </a:rPr>
              <a:t>Elbow </a:t>
            </a:r>
            <a:r>
              <a:rPr lang="en" sz="1500" b="1" i="1" dirty="0">
                <a:solidFill>
                  <a:schemeClr val="dk1"/>
                </a:solidFill>
              </a:rPr>
              <a:t>Method</a:t>
            </a:r>
            <a:r>
              <a:rPr lang="en" sz="1500" dirty="0">
                <a:solidFill>
                  <a:schemeClr val="dk1"/>
                </a:solidFill>
              </a:rPr>
              <a:t> menggunakan </a:t>
            </a:r>
            <a:r>
              <a:rPr lang="en" sz="1500" b="1" i="1" dirty="0">
                <a:solidFill>
                  <a:schemeClr val="dk1"/>
                </a:solidFill>
              </a:rPr>
              <a:t>K-Means </a:t>
            </a:r>
            <a:r>
              <a:rPr lang="en" sz="1500" b="1" i="1" dirty="0" smtClean="0">
                <a:solidFill>
                  <a:schemeClr val="dk1"/>
                </a:solidFill>
              </a:rPr>
              <a:t>Clustering</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4" name="Picture 3"/>
          <p:cNvPicPr>
            <a:picLocks noChangeAspect="1"/>
          </p:cNvPicPr>
          <p:nvPr/>
        </p:nvPicPr>
        <p:blipFill>
          <a:blip r:embed="rId4"/>
          <a:stretch>
            <a:fillRect/>
          </a:stretch>
        </p:blipFill>
        <p:spPr>
          <a:xfrm>
            <a:off x="732977" y="1226273"/>
            <a:ext cx="6386279" cy="3143930"/>
          </a:xfrm>
          <a:prstGeom prst="rect">
            <a:avLst/>
          </a:prstGeom>
        </p:spPr>
      </p:pic>
    </p:spTree>
    <p:extLst>
      <p:ext uri="{BB962C8B-B14F-4D97-AF65-F5344CB8AC3E}">
        <p14:creationId xmlns:p14="http://schemas.microsoft.com/office/powerpoint/2010/main" val="370649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b="1" i="1" dirty="0" smtClean="0">
                <a:solidFill>
                  <a:schemeClr val="dk1"/>
                </a:solidFill>
              </a:rPr>
              <a:t>Elbow </a:t>
            </a:r>
            <a:r>
              <a:rPr lang="en" sz="1500" b="1" i="1" dirty="0">
                <a:solidFill>
                  <a:schemeClr val="dk1"/>
                </a:solidFill>
              </a:rPr>
              <a:t>Method</a:t>
            </a:r>
            <a:r>
              <a:rPr lang="en" sz="1500" dirty="0">
                <a:solidFill>
                  <a:schemeClr val="dk1"/>
                </a:solidFill>
              </a:rPr>
              <a:t> menggunakan </a:t>
            </a:r>
            <a:r>
              <a:rPr lang="en" sz="1500" b="1" i="1" dirty="0">
                <a:solidFill>
                  <a:schemeClr val="dk1"/>
                </a:solidFill>
              </a:rPr>
              <a:t>K-Means </a:t>
            </a:r>
            <a:r>
              <a:rPr lang="en" sz="1500" b="1" i="1" dirty="0" smtClean="0">
                <a:solidFill>
                  <a:schemeClr val="dk1"/>
                </a:solidFill>
              </a:rPr>
              <a:t>Clustering</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3" name="Picture 2"/>
          <p:cNvPicPr>
            <a:picLocks noChangeAspect="1"/>
          </p:cNvPicPr>
          <p:nvPr/>
        </p:nvPicPr>
        <p:blipFill>
          <a:blip r:embed="rId4"/>
          <a:stretch>
            <a:fillRect/>
          </a:stretch>
        </p:blipFill>
        <p:spPr>
          <a:xfrm>
            <a:off x="751114" y="1179258"/>
            <a:ext cx="5399314" cy="3593442"/>
          </a:xfrm>
          <a:prstGeom prst="rect">
            <a:avLst/>
          </a:prstGeom>
        </p:spPr>
      </p:pic>
    </p:spTree>
    <p:extLst>
      <p:ext uri="{BB962C8B-B14F-4D97-AF65-F5344CB8AC3E}">
        <p14:creationId xmlns:p14="http://schemas.microsoft.com/office/powerpoint/2010/main" val="269667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smtClean="0">
                <a:solidFill>
                  <a:schemeClr val="dk1"/>
                </a:solidFill>
              </a:rPr>
              <a:t>Evaluasinya </a:t>
            </a:r>
            <a:r>
              <a:rPr lang="en" sz="1500" dirty="0">
                <a:solidFill>
                  <a:schemeClr val="dk1"/>
                </a:solidFill>
              </a:rPr>
              <a:t>menggunakan </a:t>
            </a:r>
            <a:r>
              <a:rPr lang="en" sz="1500" b="1" i="1" dirty="0">
                <a:solidFill>
                  <a:schemeClr val="dk1"/>
                </a:solidFill>
              </a:rPr>
              <a:t>Silhouette Score</a:t>
            </a:r>
            <a:r>
              <a:rPr lang="en" sz="1500" dirty="0">
                <a:solidFill>
                  <a:schemeClr val="dk1"/>
                </a:solidFill>
              </a:rPr>
              <a:t>, serta buatkan lah hasil interpretasinya.</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5" name="Picture 4"/>
          <p:cNvPicPr>
            <a:picLocks noChangeAspect="1"/>
          </p:cNvPicPr>
          <p:nvPr/>
        </p:nvPicPr>
        <p:blipFill>
          <a:blip r:embed="rId4"/>
          <a:stretch>
            <a:fillRect/>
          </a:stretch>
        </p:blipFill>
        <p:spPr>
          <a:xfrm>
            <a:off x="836475" y="1194706"/>
            <a:ext cx="4579961" cy="3314593"/>
          </a:xfrm>
          <a:prstGeom prst="rect">
            <a:avLst/>
          </a:prstGeom>
        </p:spPr>
      </p:pic>
      <p:sp>
        <p:nvSpPr>
          <p:cNvPr id="6" name="Rectangle 5"/>
          <p:cNvSpPr/>
          <p:nvPr/>
        </p:nvSpPr>
        <p:spPr>
          <a:xfrm>
            <a:off x="5682343" y="1288018"/>
            <a:ext cx="3069771" cy="3108543"/>
          </a:xfrm>
          <a:prstGeom prst="rect">
            <a:avLst/>
          </a:prstGeom>
        </p:spPr>
        <p:txBody>
          <a:bodyPr wrap="square">
            <a:spAutoFit/>
          </a:bodyPr>
          <a:lstStyle/>
          <a:p>
            <a:pPr algn="just"/>
            <a:r>
              <a:rPr lang="en-US" dirty="0" err="1"/>
              <a:t>Untuk</a:t>
            </a:r>
            <a:r>
              <a:rPr lang="en-US" dirty="0"/>
              <a:t> </a:t>
            </a:r>
            <a:r>
              <a:rPr lang="en-US" dirty="0" err="1"/>
              <a:t>menemukan</a:t>
            </a:r>
            <a:r>
              <a:rPr lang="en-US" dirty="0"/>
              <a:t> </a:t>
            </a:r>
            <a:r>
              <a:rPr lang="en-US" dirty="0" smtClean="0"/>
              <a:t>K-Cluster yang </a:t>
            </a:r>
            <a:r>
              <a:rPr lang="en-US" dirty="0"/>
              <a:t>optimal, </a:t>
            </a:r>
            <a:r>
              <a:rPr lang="en-US" dirty="0" err="1" smtClean="0"/>
              <a:t>kita</a:t>
            </a:r>
            <a:r>
              <a:rPr lang="en-US" dirty="0" smtClean="0"/>
              <a:t> </a:t>
            </a:r>
            <a:r>
              <a:rPr lang="en-US" dirty="0" err="1" smtClean="0"/>
              <a:t>dapat</a:t>
            </a:r>
            <a:r>
              <a:rPr lang="en-US" dirty="0" smtClean="0"/>
              <a:t> </a:t>
            </a:r>
            <a:r>
              <a:rPr lang="en-US" dirty="0" err="1"/>
              <a:t>memanfaatkan</a:t>
            </a:r>
            <a:r>
              <a:rPr lang="en-US" dirty="0"/>
              <a:t> </a:t>
            </a:r>
            <a:r>
              <a:rPr lang="en-US" dirty="0" err="1"/>
              <a:t>Skor</a:t>
            </a:r>
            <a:r>
              <a:rPr lang="en-US" dirty="0"/>
              <a:t> </a:t>
            </a:r>
            <a:r>
              <a:rPr lang="en-US" dirty="0" err="1"/>
              <a:t>Siluet</a:t>
            </a:r>
            <a:r>
              <a:rPr lang="en-US" dirty="0"/>
              <a:t> di </a:t>
            </a:r>
            <a:r>
              <a:rPr lang="en-US" dirty="0" err="1"/>
              <a:t>setiap</a:t>
            </a:r>
            <a:r>
              <a:rPr lang="en-US" dirty="0"/>
              <a:t> cluster </a:t>
            </a:r>
            <a:r>
              <a:rPr lang="en-US" dirty="0" err="1"/>
              <a:t>dan</a:t>
            </a:r>
            <a:r>
              <a:rPr lang="en-US" dirty="0"/>
              <a:t> </a:t>
            </a:r>
            <a:r>
              <a:rPr lang="en-US" dirty="0" err="1"/>
              <a:t>setiap</a:t>
            </a:r>
            <a:r>
              <a:rPr lang="en-US" dirty="0"/>
              <a:t> </a:t>
            </a:r>
            <a:r>
              <a:rPr lang="en-US" dirty="0" err="1"/>
              <a:t>titik</a:t>
            </a:r>
            <a:r>
              <a:rPr lang="en-US" dirty="0"/>
              <a:t>. </a:t>
            </a:r>
            <a:r>
              <a:rPr lang="en-US" dirty="0" smtClean="0"/>
              <a:t> </a:t>
            </a:r>
            <a:r>
              <a:rPr lang="en-US" dirty="0" err="1" smtClean="0"/>
              <a:t>Skor</a:t>
            </a:r>
            <a:r>
              <a:rPr lang="en-US" dirty="0" smtClean="0"/>
              <a:t> </a:t>
            </a:r>
            <a:r>
              <a:rPr lang="en-US" dirty="0" err="1"/>
              <a:t>ini</a:t>
            </a:r>
            <a:r>
              <a:rPr lang="en-US" dirty="0"/>
              <a:t> </a:t>
            </a:r>
            <a:r>
              <a:rPr lang="en-US" dirty="0" err="1"/>
              <a:t>mewakili</a:t>
            </a:r>
            <a:r>
              <a:rPr lang="en-US" dirty="0"/>
              <a:t> </a:t>
            </a:r>
            <a:r>
              <a:rPr lang="en-US" dirty="0" err="1"/>
              <a:t>seberapa</a:t>
            </a:r>
            <a:r>
              <a:rPr lang="en-US" dirty="0"/>
              <a:t> </a:t>
            </a:r>
            <a:r>
              <a:rPr lang="en-US" dirty="0" err="1" smtClean="0"/>
              <a:t>baik</a:t>
            </a:r>
            <a:r>
              <a:rPr lang="en-US" dirty="0" smtClean="0"/>
              <a:t> data </a:t>
            </a:r>
            <a:r>
              <a:rPr lang="en-US" dirty="0" err="1"/>
              <a:t>telah</a:t>
            </a:r>
            <a:r>
              <a:rPr lang="en-US" dirty="0"/>
              <a:t> </a:t>
            </a:r>
            <a:r>
              <a:rPr lang="en-US" dirty="0" err="1"/>
              <a:t>dikelompokkan</a:t>
            </a:r>
            <a:r>
              <a:rPr lang="en-US" dirty="0"/>
              <a:t>, </a:t>
            </a:r>
            <a:r>
              <a:rPr lang="en-US" dirty="0" err="1"/>
              <a:t>dan</a:t>
            </a:r>
            <a:r>
              <a:rPr lang="en-US" dirty="0"/>
              <a:t> </a:t>
            </a:r>
            <a:r>
              <a:rPr lang="en-US" dirty="0" err="1"/>
              <a:t>skor</a:t>
            </a:r>
            <a:r>
              <a:rPr lang="en-US" dirty="0"/>
              <a:t> di </a:t>
            </a:r>
            <a:r>
              <a:rPr lang="en-US" dirty="0" err="1"/>
              <a:t>atas</a:t>
            </a:r>
            <a:r>
              <a:rPr lang="en-US" dirty="0"/>
              <a:t> 0 </a:t>
            </a:r>
            <a:r>
              <a:rPr lang="en-US" dirty="0" err="1" smtClean="0"/>
              <a:t>semakin</a:t>
            </a:r>
            <a:r>
              <a:rPr lang="en-US" dirty="0" smtClean="0"/>
              <a:t> </a:t>
            </a:r>
            <a:r>
              <a:rPr lang="en-US" dirty="0" err="1" smtClean="0"/>
              <a:t>baik</a:t>
            </a:r>
            <a:r>
              <a:rPr lang="en-US" dirty="0"/>
              <a:t>, </a:t>
            </a:r>
            <a:r>
              <a:rPr lang="en-US" dirty="0" err="1"/>
              <a:t>sedangkan</a:t>
            </a:r>
            <a:r>
              <a:rPr lang="en-US" dirty="0"/>
              <a:t> </a:t>
            </a:r>
            <a:r>
              <a:rPr lang="en-US" dirty="0" err="1" smtClean="0"/>
              <a:t>nilai</a:t>
            </a:r>
            <a:r>
              <a:rPr lang="en-US" dirty="0" smtClean="0"/>
              <a:t> </a:t>
            </a:r>
            <a:r>
              <a:rPr lang="en-US" dirty="0" err="1" smtClean="0"/>
              <a:t>negatif</a:t>
            </a:r>
            <a:r>
              <a:rPr lang="en-US" dirty="0" smtClean="0"/>
              <a:t> </a:t>
            </a:r>
            <a:r>
              <a:rPr lang="en-US" dirty="0" err="1"/>
              <a:t>berarti</a:t>
            </a:r>
            <a:r>
              <a:rPr lang="en-US" dirty="0"/>
              <a:t> </a:t>
            </a:r>
            <a:r>
              <a:rPr lang="en-US" dirty="0" err="1"/>
              <a:t>algoritma</a:t>
            </a:r>
            <a:r>
              <a:rPr lang="en-US" dirty="0"/>
              <a:t> K-means </a:t>
            </a:r>
            <a:r>
              <a:rPr lang="en-US" dirty="0" err="1" smtClean="0"/>
              <a:t>kita</a:t>
            </a:r>
            <a:r>
              <a:rPr lang="en-US" dirty="0" smtClean="0"/>
              <a:t> </a:t>
            </a:r>
            <a:r>
              <a:rPr lang="en-US" dirty="0" err="1" smtClean="0"/>
              <a:t>telah</a:t>
            </a:r>
            <a:r>
              <a:rPr lang="en-US" dirty="0" smtClean="0"/>
              <a:t> </a:t>
            </a:r>
            <a:r>
              <a:rPr lang="en-US" dirty="0" err="1"/>
              <a:t>menempatkan</a:t>
            </a:r>
            <a:r>
              <a:rPr lang="en-US" dirty="0"/>
              <a:t> </a:t>
            </a:r>
            <a:r>
              <a:rPr lang="en-US" dirty="0" err="1"/>
              <a:t>titik</a:t>
            </a:r>
            <a:r>
              <a:rPr lang="en-US" dirty="0"/>
              <a:t> data </a:t>
            </a:r>
            <a:r>
              <a:rPr lang="en-US" dirty="0" err="1"/>
              <a:t>itu</a:t>
            </a:r>
            <a:r>
              <a:rPr lang="en-US" dirty="0"/>
              <a:t> di cluster yang </a:t>
            </a:r>
            <a:r>
              <a:rPr lang="en-US" dirty="0" err="1"/>
              <a:t>salah</a:t>
            </a:r>
            <a:r>
              <a:rPr lang="en-US" dirty="0" smtClean="0"/>
              <a:t>. Score </a:t>
            </a:r>
            <a:r>
              <a:rPr lang="en-US" dirty="0" err="1" smtClean="0"/>
              <a:t>pada</a:t>
            </a:r>
            <a:r>
              <a:rPr lang="en-US" dirty="0"/>
              <a:t> </a:t>
            </a:r>
            <a:r>
              <a:rPr lang="en-US" dirty="0" smtClean="0"/>
              <a:t>proses clustering </a:t>
            </a:r>
            <a:r>
              <a:rPr lang="en-US" dirty="0" err="1" smtClean="0"/>
              <a:t>ini</a:t>
            </a:r>
            <a:r>
              <a:rPr lang="en-US" dirty="0" smtClean="0"/>
              <a:t> </a:t>
            </a:r>
            <a:r>
              <a:rPr lang="en-US" dirty="0" err="1" smtClean="0"/>
              <a:t>sudah</a:t>
            </a:r>
            <a:r>
              <a:rPr lang="en-US" dirty="0" smtClean="0"/>
              <a:t> </a:t>
            </a:r>
            <a:r>
              <a:rPr lang="en-US" dirty="0" err="1" smtClean="0"/>
              <a:t>cukup</a:t>
            </a:r>
            <a:r>
              <a:rPr lang="en-US" dirty="0" smtClean="0"/>
              <a:t> </a:t>
            </a:r>
            <a:r>
              <a:rPr lang="en-US" dirty="0" err="1" smtClean="0"/>
              <a:t>baik</a:t>
            </a:r>
            <a:r>
              <a:rPr lang="en-US" dirty="0" smtClean="0"/>
              <a:t> </a:t>
            </a:r>
            <a:r>
              <a:rPr lang="en-US" dirty="0" err="1" smtClean="0"/>
              <a:t>pada</a:t>
            </a:r>
            <a:r>
              <a:rPr lang="en-US" dirty="0" smtClean="0"/>
              <a:t> </a:t>
            </a:r>
            <a:r>
              <a:rPr lang="en-US" dirty="0" err="1" smtClean="0"/>
              <a:t>jumlah</a:t>
            </a:r>
            <a:r>
              <a:rPr lang="en-US" dirty="0" smtClean="0"/>
              <a:t> cluster 2,3, </a:t>
            </a:r>
            <a:r>
              <a:rPr lang="en-US" dirty="0" err="1" smtClean="0"/>
              <a:t>dan</a:t>
            </a:r>
            <a:r>
              <a:rPr lang="en-US" dirty="0" smtClean="0"/>
              <a:t> 4. </a:t>
            </a:r>
            <a:r>
              <a:rPr lang="en-US" dirty="0" err="1" smtClean="0"/>
              <a:t>Jadi</a:t>
            </a:r>
            <a:r>
              <a:rPr lang="en-US" dirty="0" smtClean="0"/>
              <a:t>, </a:t>
            </a:r>
            <a:r>
              <a:rPr lang="en-US" dirty="0" err="1" smtClean="0"/>
              <a:t>jumlah</a:t>
            </a:r>
            <a:r>
              <a:rPr lang="en-US" dirty="0" smtClean="0"/>
              <a:t> cluster 3-4 </a:t>
            </a:r>
            <a:r>
              <a:rPr lang="en-US" dirty="0" err="1" smtClean="0"/>
              <a:t>masih</a:t>
            </a:r>
            <a:r>
              <a:rPr lang="en-US" dirty="0" smtClean="0"/>
              <a:t> </a:t>
            </a:r>
            <a:r>
              <a:rPr lang="en-US" dirty="0" err="1" smtClean="0"/>
              <a:t>cukup</a:t>
            </a:r>
            <a:r>
              <a:rPr lang="en-US" dirty="0" smtClean="0"/>
              <a:t> </a:t>
            </a:r>
            <a:r>
              <a:rPr lang="en-US" dirty="0" err="1" smtClean="0"/>
              <a:t>baik</a:t>
            </a:r>
            <a:r>
              <a:rPr lang="en-US" dirty="0" smtClean="0"/>
              <a:t> </a:t>
            </a:r>
            <a:r>
              <a:rPr lang="en-US" dirty="0" err="1" smtClean="0"/>
              <a:t>dalam</a:t>
            </a:r>
            <a:r>
              <a:rPr lang="en-US" dirty="0" smtClean="0"/>
              <a:t> </a:t>
            </a:r>
            <a:r>
              <a:rPr lang="en-US" dirty="0" err="1" smtClean="0"/>
              <a:t>pemodelan</a:t>
            </a:r>
            <a:r>
              <a:rPr lang="en-US" dirty="0" smtClean="0"/>
              <a:t> </a:t>
            </a:r>
            <a:r>
              <a:rPr lang="en-US" dirty="0" err="1" smtClean="0"/>
              <a:t>ini</a:t>
            </a:r>
            <a:r>
              <a:rPr lang="en-US" dirty="0" smtClean="0"/>
              <a:t>. </a:t>
            </a:r>
            <a:endParaRPr lang="en-US" dirty="0"/>
          </a:p>
        </p:txBody>
      </p:sp>
    </p:spTree>
    <p:extLst>
      <p:ext uri="{BB962C8B-B14F-4D97-AF65-F5344CB8AC3E}">
        <p14:creationId xmlns:p14="http://schemas.microsoft.com/office/powerpoint/2010/main" val="224360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4" name="Picture 3"/>
          <p:cNvPicPr>
            <a:picLocks noChangeAspect="1"/>
          </p:cNvPicPr>
          <p:nvPr/>
        </p:nvPicPr>
        <p:blipFill>
          <a:blip r:embed="rId4"/>
          <a:stretch>
            <a:fillRect/>
          </a:stretch>
        </p:blipFill>
        <p:spPr>
          <a:xfrm>
            <a:off x="750215" y="688085"/>
            <a:ext cx="7659169" cy="1686160"/>
          </a:xfrm>
          <a:prstGeom prst="rect">
            <a:avLst/>
          </a:prstGeom>
        </p:spPr>
      </p:pic>
      <p:sp>
        <p:nvSpPr>
          <p:cNvPr id="10" name="Rectangle 9"/>
          <p:cNvSpPr/>
          <p:nvPr/>
        </p:nvSpPr>
        <p:spPr>
          <a:xfrm>
            <a:off x="174172" y="2470506"/>
            <a:ext cx="4278085"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50" dirty="0" err="1">
                <a:solidFill>
                  <a:schemeClr val="tx1"/>
                </a:solidFill>
              </a:rPr>
              <a:t>Berdasarkan</a:t>
            </a:r>
            <a:r>
              <a:rPr lang="en-US" sz="1050" dirty="0">
                <a:solidFill>
                  <a:schemeClr val="tx1"/>
                </a:solidFill>
              </a:rPr>
              <a:t> rata-rata </a:t>
            </a:r>
            <a:r>
              <a:rPr lang="en-US" sz="1050" dirty="0" err="1">
                <a:solidFill>
                  <a:schemeClr val="tx1"/>
                </a:solidFill>
              </a:rPr>
              <a:t>Total_spent</a:t>
            </a:r>
            <a:r>
              <a:rPr lang="en-US" sz="1050" dirty="0">
                <a:solidFill>
                  <a:schemeClr val="tx1"/>
                </a:solidFill>
              </a:rPr>
              <a:t>, </a:t>
            </a:r>
            <a:r>
              <a:rPr lang="en-US" sz="1050" dirty="0" err="1">
                <a:solidFill>
                  <a:schemeClr val="tx1"/>
                </a:solidFill>
              </a:rPr>
              <a:t>dapat</a:t>
            </a:r>
            <a:r>
              <a:rPr lang="en-US" sz="1050" dirty="0">
                <a:solidFill>
                  <a:schemeClr val="tx1"/>
                </a:solidFill>
              </a:rPr>
              <a:t> </a:t>
            </a:r>
            <a:r>
              <a:rPr lang="en-US" sz="1050" dirty="0" err="1">
                <a:solidFill>
                  <a:schemeClr val="tx1"/>
                </a:solidFill>
              </a:rPr>
              <a:t>disimpulkan</a:t>
            </a:r>
            <a:r>
              <a:rPr lang="en-US" sz="1050" dirty="0">
                <a:solidFill>
                  <a:schemeClr val="tx1"/>
                </a:solidFill>
              </a:rPr>
              <a:t> </a:t>
            </a:r>
            <a:r>
              <a:rPr lang="en-US" sz="1050" dirty="0" err="1">
                <a:solidFill>
                  <a:schemeClr val="tx1"/>
                </a:solidFill>
              </a:rPr>
              <a:t>bahwa</a:t>
            </a:r>
            <a:r>
              <a:rPr lang="en-US" sz="1050" dirty="0">
                <a:solidFill>
                  <a:schemeClr val="tx1"/>
                </a:solidFill>
              </a:rPr>
              <a:t> :      </a:t>
            </a:r>
          </a:p>
          <a:p>
            <a:r>
              <a:rPr lang="en-US" sz="1050" dirty="0">
                <a:solidFill>
                  <a:schemeClr val="tx1"/>
                </a:solidFill>
              </a:rPr>
              <a:t>- 0 ---&gt; Customer yang </a:t>
            </a:r>
            <a:r>
              <a:rPr lang="en-US" sz="1050" dirty="0" err="1">
                <a:solidFill>
                  <a:schemeClr val="tx1"/>
                </a:solidFill>
              </a:rPr>
              <a:t>sangat</a:t>
            </a:r>
            <a:r>
              <a:rPr lang="en-US" sz="1050" dirty="0">
                <a:solidFill>
                  <a:schemeClr val="tx1"/>
                </a:solidFill>
              </a:rPr>
              <a:t> </a:t>
            </a:r>
            <a:r>
              <a:rPr lang="en-US" sz="1050" dirty="0" err="1">
                <a:solidFill>
                  <a:schemeClr val="tx1"/>
                </a:solidFill>
              </a:rPr>
              <a:t>konsumtif</a:t>
            </a:r>
            <a:r>
              <a:rPr lang="en-US" sz="1050" dirty="0">
                <a:solidFill>
                  <a:schemeClr val="tx1"/>
                </a:solidFill>
              </a:rPr>
              <a:t> </a:t>
            </a:r>
            <a:r>
              <a:rPr lang="en-US" sz="1050" dirty="0" err="1">
                <a:solidFill>
                  <a:schemeClr val="tx1"/>
                </a:solidFill>
              </a:rPr>
              <a:t>atau</a:t>
            </a:r>
            <a:r>
              <a:rPr lang="en-US" sz="1050" dirty="0">
                <a:solidFill>
                  <a:schemeClr val="tx1"/>
                </a:solidFill>
              </a:rPr>
              <a:t> high spending</a:t>
            </a:r>
          </a:p>
          <a:p>
            <a:r>
              <a:rPr lang="en-US" sz="1050" dirty="0">
                <a:solidFill>
                  <a:schemeClr val="tx1"/>
                </a:solidFill>
              </a:rPr>
              <a:t>- 1 ---&gt; Customer yang </a:t>
            </a:r>
            <a:r>
              <a:rPr lang="en-US" sz="1050" dirty="0" err="1">
                <a:solidFill>
                  <a:schemeClr val="tx1"/>
                </a:solidFill>
              </a:rPr>
              <a:t>tidak</a:t>
            </a:r>
            <a:r>
              <a:rPr lang="en-US" sz="1050" dirty="0">
                <a:solidFill>
                  <a:schemeClr val="tx1"/>
                </a:solidFill>
              </a:rPr>
              <a:t> </a:t>
            </a:r>
            <a:r>
              <a:rPr lang="en-US" sz="1050" dirty="0" err="1">
                <a:solidFill>
                  <a:schemeClr val="tx1"/>
                </a:solidFill>
              </a:rPr>
              <a:t>konsumtif</a:t>
            </a:r>
            <a:r>
              <a:rPr lang="en-US" sz="1050" dirty="0">
                <a:solidFill>
                  <a:schemeClr val="tx1"/>
                </a:solidFill>
              </a:rPr>
              <a:t>/ customer with low expenses</a:t>
            </a:r>
          </a:p>
          <a:p>
            <a:r>
              <a:rPr lang="en-US" sz="1050" dirty="0">
                <a:solidFill>
                  <a:schemeClr val="tx1"/>
                </a:solidFill>
              </a:rPr>
              <a:t>- 2 ---&gt; Customer yang </a:t>
            </a:r>
            <a:r>
              <a:rPr lang="en-US" sz="1050" dirty="0" err="1">
                <a:solidFill>
                  <a:schemeClr val="tx1"/>
                </a:solidFill>
              </a:rPr>
              <a:t>konsumtif</a:t>
            </a:r>
            <a:r>
              <a:rPr lang="en-US" sz="1050" dirty="0">
                <a:solidFill>
                  <a:schemeClr val="tx1"/>
                </a:solidFill>
              </a:rPr>
              <a:t> /customers with medium expenses</a:t>
            </a:r>
          </a:p>
          <a:p>
            <a:r>
              <a:rPr lang="en-US" sz="1050" dirty="0">
                <a:solidFill>
                  <a:schemeClr val="tx1"/>
                </a:solidFill>
              </a:rPr>
              <a:t>- 3 ---&gt; Customer yang </a:t>
            </a:r>
            <a:r>
              <a:rPr lang="en-US" sz="1050" dirty="0" err="1">
                <a:solidFill>
                  <a:schemeClr val="tx1"/>
                </a:solidFill>
              </a:rPr>
              <a:t>tidak</a:t>
            </a:r>
            <a:r>
              <a:rPr lang="en-US" sz="1050" dirty="0">
                <a:solidFill>
                  <a:schemeClr val="tx1"/>
                </a:solidFill>
              </a:rPr>
              <a:t> </a:t>
            </a:r>
            <a:r>
              <a:rPr lang="en-US" sz="1050" dirty="0" err="1">
                <a:solidFill>
                  <a:schemeClr val="tx1"/>
                </a:solidFill>
              </a:rPr>
              <a:t>konsumtif</a:t>
            </a:r>
            <a:r>
              <a:rPr lang="en-US" sz="1050" dirty="0">
                <a:solidFill>
                  <a:schemeClr val="tx1"/>
                </a:solidFill>
              </a:rPr>
              <a:t>/ customer with low expenses</a:t>
            </a:r>
          </a:p>
          <a:p>
            <a:endParaRPr lang="en-US" sz="1050" dirty="0">
              <a:solidFill>
                <a:schemeClr val="tx1"/>
              </a:solidFill>
            </a:endParaRPr>
          </a:p>
        </p:txBody>
      </p:sp>
      <p:sp>
        <p:nvSpPr>
          <p:cNvPr id="14" name="Rectangle 13"/>
          <p:cNvSpPr/>
          <p:nvPr/>
        </p:nvSpPr>
        <p:spPr>
          <a:xfrm>
            <a:off x="4579800" y="2470506"/>
            <a:ext cx="4278085"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50" dirty="0" err="1">
                <a:solidFill>
                  <a:schemeClr val="tx1"/>
                </a:solidFill>
              </a:rPr>
              <a:t>Berdasarkan</a:t>
            </a:r>
            <a:r>
              <a:rPr lang="en-US" sz="1050" dirty="0">
                <a:solidFill>
                  <a:schemeClr val="tx1"/>
                </a:solidFill>
              </a:rPr>
              <a:t> rata-rata Income, </a:t>
            </a:r>
            <a:r>
              <a:rPr lang="en-US" sz="1050" dirty="0" err="1">
                <a:solidFill>
                  <a:schemeClr val="tx1"/>
                </a:solidFill>
              </a:rPr>
              <a:t>dapat</a:t>
            </a:r>
            <a:r>
              <a:rPr lang="en-US" sz="1050" dirty="0">
                <a:solidFill>
                  <a:schemeClr val="tx1"/>
                </a:solidFill>
              </a:rPr>
              <a:t> </a:t>
            </a:r>
            <a:r>
              <a:rPr lang="en-US" sz="1050" dirty="0" err="1">
                <a:solidFill>
                  <a:schemeClr val="tx1"/>
                </a:solidFill>
              </a:rPr>
              <a:t>disimpulkan</a:t>
            </a:r>
            <a:r>
              <a:rPr lang="en-US" sz="1050" dirty="0">
                <a:solidFill>
                  <a:schemeClr val="tx1"/>
                </a:solidFill>
              </a:rPr>
              <a:t> </a:t>
            </a:r>
            <a:r>
              <a:rPr lang="en-US" sz="1050" dirty="0" err="1">
                <a:solidFill>
                  <a:schemeClr val="tx1"/>
                </a:solidFill>
              </a:rPr>
              <a:t>bahwa</a:t>
            </a:r>
            <a:r>
              <a:rPr lang="en-US" sz="1050" dirty="0">
                <a:solidFill>
                  <a:schemeClr val="tx1"/>
                </a:solidFill>
              </a:rPr>
              <a:t> :       </a:t>
            </a:r>
          </a:p>
          <a:p>
            <a:r>
              <a:rPr lang="en-US" sz="1050" dirty="0">
                <a:solidFill>
                  <a:schemeClr val="tx1"/>
                </a:solidFill>
              </a:rPr>
              <a:t>- 0 ---&gt; Customer </a:t>
            </a:r>
            <a:r>
              <a:rPr lang="en-US" sz="1050" dirty="0" err="1">
                <a:solidFill>
                  <a:schemeClr val="tx1"/>
                </a:solidFill>
              </a:rPr>
              <a:t>dengan</a:t>
            </a:r>
            <a:r>
              <a:rPr lang="en-US" sz="1050" dirty="0">
                <a:solidFill>
                  <a:schemeClr val="tx1"/>
                </a:solidFill>
              </a:rPr>
              <a:t> </a:t>
            </a:r>
            <a:r>
              <a:rPr lang="en-US" sz="1050" dirty="0" err="1">
                <a:solidFill>
                  <a:schemeClr val="tx1"/>
                </a:solidFill>
              </a:rPr>
              <a:t>pendapatan</a:t>
            </a:r>
            <a:r>
              <a:rPr lang="en-US" sz="1050" dirty="0">
                <a:solidFill>
                  <a:schemeClr val="tx1"/>
                </a:solidFill>
              </a:rPr>
              <a:t> yang </a:t>
            </a:r>
            <a:r>
              <a:rPr lang="en-US" sz="1050" dirty="0" err="1">
                <a:solidFill>
                  <a:schemeClr val="tx1"/>
                </a:solidFill>
              </a:rPr>
              <a:t>tinggi</a:t>
            </a:r>
            <a:r>
              <a:rPr lang="en-US" sz="1050" dirty="0">
                <a:solidFill>
                  <a:schemeClr val="tx1"/>
                </a:solidFill>
              </a:rPr>
              <a:t>/ customer with high income</a:t>
            </a:r>
          </a:p>
          <a:p>
            <a:r>
              <a:rPr lang="en-US" sz="1050" dirty="0">
                <a:solidFill>
                  <a:schemeClr val="tx1"/>
                </a:solidFill>
              </a:rPr>
              <a:t>- 1 ---&gt; Customer with low to medium income</a:t>
            </a:r>
          </a:p>
          <a:p>
            <a:r>
              <a:rPr lang="en-US" sz="1050" dirty="0">
                <a:solidFill>
                  <a:schemeClr val="tx1"/>
                </a:solidFill>
              </a:rPr>
              <a:t>- 2 ---&gt; Customer with medium income</a:t>
            </a:r>
          </a:p>
          <a:p>
            <a:r>
              <a:rPr lang="en-US" sz="1050" dirty="0">
                <a:solidFill>
                  <a:schemeClr val="tx1"/>
                </a:solidFill>
              </a:rPr>
              <a:t>- 3 ---&gt; Customer with low to medium income</a:t>
            </a:r>
          </a:p>
        </p:txBody>
      </p:sp>
      <p:sp>
        <p:nvSpPr>
          <p:cNvPr id="15" name="Rectangle 14"/>
          <p:cNvSpPr/>
          <p:nvPr/>
        </p:nvSpPr>
        <p:spPr>
          <a:xfrm>
            <a:off x="933085" y="3686440"/>
            <a:ext cx="8001000"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err="1">
                <a:solidFill>
                  <a:schemeClr val="tx1"/>
                </a:solidFill>
              </a:rPr>
              <a:t>Jika</a:t>
            </a:r>
            <a:r>
              <a:rPr lang="en-US" sz="1200" dirty="0">
                <a:solidFill>
                  <a:schemeClr val="tx1"/>
                </a:solidFill>
              </a:rPr>
              <a:t> cluster </a:t>
            </a:r>
            <a:r>
              <a:rPr lang="en-US" sz="1200" dirty="0" err="1">
                <a:solidFill>
                  <a:schemeClr val="tx1"/>
                </a:solidFill>
              </a:rPr>
              <a:t>dilihat</a:t>
            </a:r>
            <a:r>
              <a:rPr lang="en-US" sz="1200" dirty="0">
                <a:solidFill>
                  <a:schemeClr val="tx1"/>
                </a:solidFill>
              </a:rPr>
              <a:t> </a:t>
            </a:r>
            <a:r>
              <a:rPr lang="en-US" sz="1200" dirty="0" err="1">
                <a:solidFill>
                  <a:schemeClr val="tx1"/>
                </a:solidFill>
              </a:rPr>
              <a:t>dari</a:t>
            </a:r>
            <a:r>
              <a:rPr lang="en-US" sz="1200" dirty="0">
                <a:solidFill>
                  <a:schemeClr val="tx1"/>
                </a:solidFill>
              </a:rPr>
              <a:t> </a:t>
            </a:r>
            <a:r>
              <a:rPr lang="en-US" sz="1200" dirty="0" err="1">
                <a:solidFill>
                  <a:schemeClr val="tx1"/>
                </a:solidFill>
              </a:rPr>
              <a:t>dua</a:t>
            </a:r>
            <a:r>
              <a:rPr lang="en-US" sz="1200" dirty="0">
                <a:solidFill>
                  <a:schemeClr val="tx1"/>
                </a:solidFill>
              </a:rPr>
              <a:t> </a:t>
            </a:r>
            <a:r>
              <a:rPr lang="en-US" sz="1200" dirty="0" err="1">
                <a:solidFill>
                  <a:schemeClr val="tx1"/>
                </a:solidFill>
              </a:rPr>
              <a:t>fitur</a:t>
            </a:r>
            <a:r>
              <a:rPr lang="en-US" sz="1200" dirty="0">
                <a:solidFill>
                  <a:schemeClr val="tx1"/>
                </a:solidFill>
              </a:rPr>
              <a:t> `</a:t>
            </a:r>
            <a:r>
              <a:rPr lang="en-US" sz="1200" dirty="0" err="1">
                <a:solidFill>
                  <a:schemeClr val="tx1"/>
                </a:solidFill>
              </a:rPr>
              <a:t>Total_spent</a:t>
            </a:r>
            <a:r>
              <a:rPr lang="en-US" sz="1200" dirty="0">
                <a:solidFill>
                  <a:schemeClr val="tx1"/>
                </a:solidFill>
              </a:rPr>
              <a:t>` </a:t>
            </a:r>
            <a:r>
              <a:rPr lang="en-US" sz="1200" dirty="0" err="1">
                <a:solidFill>
                  <a:schemeClr val="tx1"/>
                </a:solidFill>
              </a:rPr>
              <a:t>dan</a:t>
            </a:r>
            <a:r>
              <a:rPr lang="en-US" sz="1200" dirty="0">
                <a:solidFill>
                  <a:schemeClr val="tx1"/>
                </a:solidFill>
              </a:rPr>
              <a:t> `Income`, </a:t>
            </a:r>
            <a:r>
              <a:rPr lang="en-US" sz="1200" dirty="0" err="1">
                <a:solidFill>
                  <a:schemeClr val="tx1"/>
                </a:solidFill>
              </a:rPr>
              <a:t>maka</a:t>
            </a:r>
            <a:r>
              <a:rPr lang="en-US" sz="1200" dirty="0">
                <a:solidFill>
                  <a:schemeClr val="tx1"/>
                </a:solidFill>
              </a:rPr>
              <a:t> </a:t>
            </a:r>
            <a:r>
              <a:rPr lang="en-US" sz="1200" dirty="0" err="1">
                <a:solidFill>
                  <a:schemeClr val="tx1"/>
                </a:solidFill>
              </a:rPr>
              <a:t>dapat</a:t>
            </a:r>
            <a:r>
              <a:rPr lang="en-US" sz="1200" dirty="0">
                <a:solidFill>
                  <a:schemeClr val="tx1"/>
                </a:solidFill>
              </a:rPr>
              <a:t> </a:t>
            </a:r>
            <a:r>
              <a:rPr lang="en-US" sz="1200" dirty="0" err="1">
                <a:solidFill>
                  <a:schemeClr val="tx1"/>
                </a:solidFill>
              </a:rPr>
              <a:t>disimpulkan</a:t>
            </a:r>
            <a:r>
              <a:rPr lang="en-US" sz="1200" dirty="0">
                <a:solidFill>
                  <a:schemeClr val="tx1"/>
                </a:solidFill>
              </a:rPr>
              <a:t> :      </a:t>
            </a:r>
          </a:p>
          <a:p>
            <a:r>
              <a:rPr lang="en-US" sz="1200" dirty="0">
                <a:solidFill>
                  <a:schemeClr val="tx1"/>
                </a:solidFill>
              </a:rPr>
              <a:t>- 0 --&gt; Consumerist customer with high income and high spending</a:t>
            </a:r>
          </a:p>
          <a:p>
            <a:r>
              <a:rPr lang="en-US" sz="1200" dirty="0">
                <a:solidFill>
                  <a:schemeClr val="tx1"/>
                </a:solidFill>
              </a:rPr>
              <a:t>- 1 --&gt; Non-consumerist Customer with low to medium class income and low expenses</a:t>
            </a:r>
          </a:p>
          <a:p>
            <a:r>
              <a:rPr lang="en-US" sz="1200" dirty="0">
                <a:solidFill>
                  <a:schemeClr val="tx1"/>
                </a:solidFill>
              </a:rPr>
              <a:t>- 2 --&gt;  Consumerist customer with medium income and medium expenses</a:t>
            </a:r>
          </a:p>
          <a:p>
            <a:r>
              <a:rPr lang="en-US" sz="1200" dirty="0">
                <a:solidFill>
                  <a:schemeClr val="tx1"/>
                </a:solidFill>
              </a:rPr>
              <a:t>- 3 --&gt; Non-consumerist Customer with low to medium class income and low expenses</a:t>
            </a:r>
          </a:p>
        </p:txBody>
      </p:sp>
    </p:spTree>
    <p:extLst>
      <p:ext uri="{BB962C8B-B14F-4D97-AF65-F5344CB8AC3E}">
        <p14:creationId xmlns:p14="http://schemas.microsoft.com/office/powerpoint/2010/main" val="138856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Tunjukan visualisasi analisis dari EDA dengan menggunakan </a:t>
            </a:r>
            <a:r>
              <a:rPr lang="en" sz="1500" b="1" i="1" dirty="0">
                <a:solidFill>
                  <a:schemeClr val="dk1"/>
                </a:solidFill>
              </a:rPr>
              <a:t>hasil</a:t>
            </a:r>
            <a:r>
              <a:rPr lang="en" sz="1500" dirty="0">
                <a:solidFill>
                  <a:schemeClr val="dk1"/>
                </a:solidFill>
              </a:rPr>
              <a:t> </a:t>
            </a:r>
            <a:r>
              <a:rPr lang="en" sz="1500" b="1" i="1" dirty="0">
                <a:solidFill>
                  <a:schemeClr val="dk1"/>
                </a:solidFill>
              </a:rPr>
              <a:t>cluster</a:t>
            </a:r>
            <a:r>
              <a:rPr lang="en" sz="1500" dirty="0">
                <a:solidFill>
                  <a:schemeClr val="dk1"/>
                </a:solidFill>
              </a:rPr>
              <a:t> yang sudah didapat. Buatlah rekomendasi bisnis yang dapat dilakukan dari analisis tersebut.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271686" y="1193218"/>
            <a:ext cx="2741456" cy="307777"/>
          </a:xfrm>
          <a:prstGeom prst="rect">
            <a:avLst/>
          </a:prstGeom>
        </p:spPr>
        <p:txBody>
          <a:bodyPr wrap="none">
            <a:spAutoFit/>
          </a:bodyPr>
          <a:lstStyle/>
          <a:p>
            <a:r>
              <a:rPr lang="en-US" dirty="0" smtClean="0"/>
              <a:t>1. </a:t>
            </a:r>
            <a:r>
              <a:rPr lang="en-US" dirty="0" err="1" smtClean="0"/>
              <a:t>Jumlah</a:t>
            </a:r>
            <a:r>
              <a:rPr lang="en-US" dirty="0" smtClean="0"/>
              <a:t> </a:t>
            </a:r>
            <a:r>
              <a:rPr lang="en-US" dirty="0"/>
              <a:t>Customer </a:t>
            </a:r>
            <a:r>
              <a:rPr lang="en-US" dirty="0" err="1"/>
              <a:t>tiap</a:t>
            </a:r>
            <a:r>
              <a:rPr lang="en-US" dirty="0"/>
              <a:t> Cluster</a:t>
            </a:r>
          </a:p>
        </p:txBody>
      </p:sp>
      <p:pic>
        <p:nvPicPr>
          <p:cNvPr id="5" name="Picture 4"/>
          <p:cNvPicPr>
            <a:picLocks noChangeAspect="1"/>
          </p:cNvPicPr>
          <p:nvPr/>
        </p:nvPicPr>
        <p:blipFill>
          <a:blip r:embed="rId4"/>
          <a:stretch>
            <a:fillRect/>
          </a:stretch>
        </p:blipFill>
        <p:spPr>
          <a:xfrm>
            <a:off x="173781" y="1563413"/>
            <a:ext cx="5027839" cy="3197168"/>
          </a:xfrm>
          <a:prstGeom prst="rect">
            <a:avLst/>
          </a:prstGeom>
        </p:spPr>
      </p:pic>
      <p:sp>
        <p:nvSpPr>
          <p:cNvPr id="7" name="Rectangle 6"/>
          <p:cNvSpPr/>
          <p:nvPr/>
        </p:nvSpPr>
        <p:spPr>
          <a:xfrm>
            <a:off x="5201620" y="1500995"/>
            <a:ext cx="3833523" cy="3170099"/>
          </a:xfrm>
          <a:prstGeom prst="rect">
            <a:avLst/>
          </a:prstGeom>
        </p:spPr>
        <p:txBody>
          <a:bodyPr wrap="square">
            <a:spAutoFit/>
          </a:bodyPr>
          <a:lstStyle/>
          <a:p>
            <a:pPr algn="just"/>
            <a:r>
              <a:rPr lang="en-US" sz="1000" dirty="0"/>
              <a:t>Customer yang </a:t>
            </a:r>
            <a:r>
              <a:rPr lang="en-US" sz="1000" dirty="0" err="1"/>
              <a:t>beresiko</a:t>
            </a:r>
            <a:r>
              <a:rPr lang="en-US" sz="1000" dirty="0"/>
              <a:t> </a:t>
            </a:r>
            <a:r>
              <a:rPr lang="en-US" sz="1000" dirty="0" err="1"/>
              <a:t>untuk</a:t>
            </a:r>
            <a:r>
              <a:rPr lang="en-US" sz="1000" dirty="0"/>
              <a:t> churn </a:t>
            </a:r>
            <a:r>
              <a:rPr lang="en-US" sz="1000" dirty="0" err="1"/>
              <a:t>adalah</a:t>
            </a:r>
            <a:r>
              <a:rPr lang="en-US" sz="1000" dirty="0"/>
              <a:t> cluster yang paling </a:t>
            </a:r>
            <a:r>
              <a:rPr lang="en-US" sz="1000" dirty="0" err="1"/>
              <a:t>banyak</a:t>
            </a:r>
            <a:r>
              <a:rPr lang="en-US" sz="1000" dirty="0"/>
              <a:t> </a:t>
            </a:r>
            <a:r>
              <a:rPr lang="en-US" sz="1000" dirty="0" err="1"/>
              <a:t>dibandingkan</a:t>
            </a:r>
            <a:r>
              <a:rPr lang="en-US" sz="1000" dirty="0"/>
              <a:t> cluster </a:t>
            </a:r>
            <a:r>
              <a:rPr lang="en-US" sz="1000" dirty="0" err="1"/>
              <a:t>lainnya</a:t>
            </a:r>
            <a:r>
              <a:rPr lang="en-US" sz="1000" dirty="0"/>
              <a:t>. </a:t>
            </a:r>
            <a:r>
              <a:rPr lang="en-US" sz="1000" dirty="0" err="1"/>
              <a:t>Dengan</a:t>
            </a:r>
            <a:r>
              <a:rPr lang="en-US" sz="1000" dirty="0"/>
              <a:t> </a:t>
            </a:r>
            <a:r>
              <a:rPr lang="en-US" sz="1000" dirty="0" err="1"/>
              <a:t>demikian</a:t>
            </a:r>
            <a:r>
              <a:rPr lang="en-US" sz="1000" dirty="0"/>
              <a:t>, target marketing campaign </a:t>
            </a:r>
            <a:r>
              <a:rPr lang="en-US" sz="1000" dirty="0" err="1"/>
              <a:t>prioritas</a:t>
            </a:r>
            <a:r>
              <a:rPr lang="en-US" sz="1000" dirty="0"/>
              <a:t> </a:t>
            </a:r>
            <a:r>
              <a:rPr lang="en-US" sz="1000" dirty="0" err="1"/>
              <a:t>kita</a:t>
            </a:r>
            <a:r>
              <a:rPr lang="en-US" sz="1000" dirty="0"/>
              <a:t> </a:t>
            </a:r>
            <a:r>
              <a:rPr lang="en-US" sz="1000" dirty="0" err="1"/>
              <a:t>adalah</a:t>
            </a:r>
            <a:r>
              <a:rPr lang="en-US" sz="1000" dirty="0"/>
              <a:t> cluster 'Risk of Churn' </a:t>
            </a:r>
            <a:r>
              <a:rPr lang="en-US" sz="1000" dirty="0" err="1"/>
              <a:t>karena</a:t>
            </a:r>
            <a:r>
              <a:rPr lang="en-US" sz="1000" dirty="0"/>
              <a:t> </a:t>
            </a:r>
            <a:r>
              <a:rPr lang="en-US" sz="1000" dirty="0" err="1"/>
              <a:t>kita</a:t>
            </a:r>
            <a:r>
              <a:rPr lang="en-US" sz="1000" dirty="0"/>
              <a:t> </a:t>
            </a:r>
            <a:r>
              <a:rPr lang="en-US" sz="1000" dirty="0" err="1"/>
              <a:t>harus</a:t>
            </a:r>
            <a:r>
              <a:rPr lang="en-US" sz="1000" dirty="0"/>
              <a:t> </a:t>
            </a:r>
            <a:r>
              <a:rPr lang="en-US" sz="1000" dirty="0" err="1"/>
              <a:t>berusaha</a:t>
            </a:r>
            <a:r>
              <a:rPr lang="en-US" sz="1000" dirty="0"/>
              <a:t> </a:t>
            </a:r>
            <a:r>
              <a:rPr lang="en-US" sz="1000" dirty="0" err="1"/>
              <a:t>untuk</a:t>
            </a:r>
            <a:r>
              <a:rPr lang="en-US" sz="1000" dirty="0"/>
              <a:t> </a:t>
            </a:r>
            <a:r>
              <a:rPr lang="en-US" sz="1000" dirty="0" err="1"/>
              <a:t>memenangkan</a:t>
            </a:r>
            <a:r>
              <a:rPr lang="en-US" sz="1000" dirty="0"/>
              <a:t> </a:t>
            </a:r>
            <a:r>
              <a:rPr lang="en-US" sz="1000" dirty="0" err="1"/>
              <a:t>hati</a:t>
            </a:r>
            <a:r>
              <a:rPr lang="en-US" sz="1000" dirty="0"/>
              <a:t> customer. </a:t>
            </a:r>
            <a:r>
              <a:rPr lang="en-US" sz="1000" dirty="0" err="1"/>
              <a:t>Jika</a:t>
            </a:r>
            <a:r>
              <a:rPr lang="en-US" sz="1000" dirty="0"/>
              <a:t> </a:t>
            </a:r>
            <a:r>
              <a:rPr lang="en-US" sz="1000" dirty="0" err="1"/>
              <a:t>sudah</a:t>
            </a:r>
            <a:r>
              <a:rPr lang="en-US" sz="1000" dirty="0"/>
              <a:t> </a:t>
            </a:r>
            <a:r>
              <a:rPr lang="en-US" sz="1000" dirty="0" err="1"/>
              <a:t>terjadi</a:t>
            </a:r>
            <a:r>
              <a:rPr lang="en-US" sz="1000" dirty="0"/>
              <a:t> churn, </a:t>
            </a:r>
            <a:r>
              <a:rPr lang="en-US" sz="1000" dirty="0" err="1"/>
              <a:t>justru</a:t>
            </a:r>
            <a:r>
              <a:rPr lang="en-US" sz="1000" dirty="0"/>
              <a:t> </a:t>
            </a:r>
            <a:r>
              <a:rPr lang="en-US" sz="1000" dirty="0" err="1"/>
              <a:t>akan</a:t>
            </a:r>
            <a:r>
              <a:rPr lang="en-US" sz="1000" dirty="0"/>
              <a:t> </a:t>
            </a:r>
            <a:r>
              <a:rPr lang="en-US" sz="1000" dirty="0" err="1"/>
              <a:t>meningkatkan</a:t>
            </a:r>
            <a:r>
              <a:rPr lang="en-US" sz="1000" dirty="0"/>
              <a:t> </a:t>
            </a:r>
            <a:r>
              <a:rPr lang="en-US" sz="1000" dirty="0" err="1"/>
              <a:t>kerugian</a:t>
            </a:r>
            <a:r>
              <a:rPr lang="en-US" sz="1000" dirty="0"/>
              <a:t> </a:t>
            </a:r>
            <a:r>
              <a:rPr lang="en-US" sz="1000" dirty="0" err="1"/>
              <a:t>perusahaan</a:t>
            </a:r>
            <a:r>
              <a:rPr lang="en-US" sz="1000" dirty="0"/>
              <a:t>  </a:t>
            </a:r>
            <a:r>
              <a:rPr lang="en-US" sz="1000" dirty="0" err="1"/>
              <a:t>karena</a:t>
            </a:r>
            <a:r>
              <a:rPr lang="en-US" sz="1000" dirty="0"/>
              <a:t> </a:t>
            </a:r>
            <a:r>
              <a:rPr lang="en-US" sz="1000" dirty="0" err="1"/>
              <a:t>kita</a:t>
            </a:r>
            <a:r>
              <a:rPr lang="en-US" sz="1000" dirty="0"/>
              <a:t> </a:t>
            </a:r>
            <a:r>
              <a:rPr lang="en-US" sz="1000" dirty="0" err="1"/>
              <a:t>harus</a:t>
            </a:r>
            <a:r>
              <a:rPr lang="en-US" sz="1000" dirty="0"/>
              <a:t> </a:t>
            </a:r>
            <a:r>
              <a:rPr lang="en-US" sz="1000" dirty="0" err="1"/>
              <a:t>meningkatkan</a:t>
            </a:r>
            <a:r>
              <a:rPr lang="en-US" sz="1000" dirty="0"/>
              <a:t> </a:t>
            </a:r>
            <a:r>
              <a:rPr lang="en-US" sz="1000" dirty="0" err="1"/>
              <a:t>operasional</a:t>
            </a:r>
            <a:r>
              <a:rPr lang="en-US" sz="1000" dirty="0"/>
              <a:t> cost </a:t>
            </a:r>
            <a:r>
              <a:rPr lang="en-US" sz="1000" dirty="0" err="1"/>
              <a:t>hingga</a:t>
            </a:r>
            <a:r>
              <a:rPr lang="en-US" sz="1000" dirty="0"/>
              <a:t> 5 kali </a:t>
            </a:r>
            <a:r>
              <a:rPr lang="en-US" sz="1000" dirty="0" err="1"/>
              <a:t>untuk</a:t>
            </a:r>
            <a:r>
              <a:rPr lang="en-US" sz="1000" dirty="0"/>
              <a:t> </a:t>
            </a:r>
            <a:r>
              <a:rPr lang="en-US" sz="1000" dirty="0" err="1"/>
              <a:t>mengakuisisi</a:t>
            </a:r>
            <a:r>
              <a:rPr lang="en-US" sz="1000" dirty="0"/>
              <a:t> customer yang </a:t>
            </a:r>
            <a:r>
              <a:rPr lang="en-US" sz="1000" dirty="0" err="1"/>
              <a:t>baru</a:t>
            </a:r>
            <a:r>
              <a:rPr lang="en-US" sz="1000" dirty="0"/>
              <a:t> yang </a:t>
            </a:r>
            <a:r>
              <a:rPr lang="en-US" sz="1000" dirty="0" err="1"/>
              <a:t>dalam</a:t>
            </a:r>
            <a:r>
              <a:rPr lang="en-US" sz="1000" dirty="0"/>
              <a:t> </a:t>
            </a:r>
            <a:r>
              <a:rPr lang="en-US" sz="1000" dirty="0" err="1"/>
              <a:t>jangka</a:t>
            </a:r>
            <a:r>
              <a:rPr lang="en-US" sz="1000" dirty="0"/>
              <a:t> </a:t>
            </a:r>
            <a:r>
              <a:rPr lang="en-US" sz="1000" dirty="0" err="1"/>
              <a:t>panjang</a:t>
            </a:r>
            <a:r>
              <a:rPr lang="en-US" sz="1000" dirty="0"/>
              <a:t> </a:t>
            </a:r>
            <a:r>
              <a:rPr lang="en-US" sz="1000" dirty="0" err="1"/>
              <a:t>juga</a:t>
            </a:r>
            <a:r>
              <a:rPr lang="en-US" sz="1000" dirty="0"/>
              <a:t> </a:t>
            </a:r>
            <a:r>
              <a:rPr lang="en-US" sz="1000" dirty="0" err="1"/>
              <a:t>belum</a:t>
            </a:r>
            <a:r>
              <a:rPr lang="en-US" sz="1000" dirty="0"/>
              <a:t> </a:t>
            </a:r>
            <a:r>
              <a:rPr lang="en-US" sz="1000" dirty="0" err="1"/>
              <a:t>tentu</a:t>
            </a:r>
            <a:r>
              <a:rPr lang="en-US" sz="1000" dirty="0"/>
              <a:t> loyal </a:t>
            </a:r>
            <a:r>
              <a:rPr lang="en-US" sz="1000" dirty="0" err="1"/>
              <a:t>terhadap</a:t>
            </a:r>
            <a:r>
              <a:rPr lang="en-US" sz="1000" dirty="0"/>
              <a:t> platform </a:t>
            </a:r>
            <a:r>
              <a:rPr lang="en-US" sz="1000" dirty="0" err="1"/>
              <a:t>kita</a:t>
            </a:r>
            <a:r>
              <a:rPr lang="en-US" sz="1000" dirty="0"/>
              <a:t>. Kita </a:t>
            </a:r>
            <a:r>
              <a:rPr lang="en-US" sz="1000" dirty="0" err="1"/>
              <a:t>akan</a:t>
            </a:r>
            <a:r>
              <a:rPr lang="en-US" sz="1000" dirty="0"/>
              <a:t> </a:t>
            </a:r>
            <a:r>
              <a:rPr lang="en-US" sz="1000" dirty="0" err="1"/>
              <a:t>memprioritaskan</a:t>
            </a:r>
            <a:r>
              <a:rPr lang="en-US" sz="1000" dirty="0"/>
              <a:t> promo-promo </a:t>
            </a:r>
            <a:r>
              <a:rPr lang="en-US" sz="1000" dirty="0" err="1"/>
              <a:t>dan</a:t>
            </a:r>
            <a:r>
              <a:rPr lang="en-US" sz="1000" dirty="0"/>
              <a:t> </a:t>
            </a:r>
            <a:r>
              <a:rPr lang="en-US" sz="1000" dirty="0" err="1"/>
              <a:t>kupon</a:t>
            </a:r>
            <a:r>
              <a:rPr lang="en-US" sz="1000" dirty="0"/>
              <a:t> </a:t>
            </a:r>
            <a:r>
              <a:rPr lang="en-US" sz="1000" dirty="0" err="1"/>
              <a:t>serta</a:t>
            </a:r>
            <a:r>
              <a:rPr lang="en-US" sz="1000" dirty="0"/>
              <a:t> cashback </a:t>
            </a:r>
            <a:r>
              <a:rPr lang="en-US" sz="1000" dirty="0" err="1"/>
              <a:t>kita</a:t>
            </a:r>
            <a:r>
              <a:rPr lang="en-US" sz="1000" dirty="0"/>
              <a:t> </a:t>
            </a:r>
            <a:r>
              <a:rPr lang="en-US" sz="1000" dirty="0" err="1"/>
              <a:t>kepada</a:t>
            </a:r>
            <a:r>
              <a:rPr lang="en-US" sz="1000" dirty="0"/>
              <a:t> </a:t>
            </a:r>
            <a:r>
              <a:rPr lang="en-US" sz="1000" dirty="0" err="1"/>
              <a:t>kluster</a:t>
            </a:r>
            <a:r>
              <a:rPr lang="en-US" sz="1000" dirty="0"/>
              <a:t> </a:t>
            </a:r>
            <a:r>
              <a:rPr lang="en-US" sz="1000" dirty="0" err="1"/>
              <a:t>ini</a:t>
            </a:r>
            <a:r>
              <a:rPr lang="en-US" sz="1000" dirty="0"/>
              <a:t>. </a:t>
            </a:r>
            <a:r>
              <a:rPr lang="en-US" sz="1000" dirty="0" err="1"/>
              <a:t>Sedangkan</a:t>
            </a:r>
            <a:r>
              <a:rPr lang="en-US" sz="1000" dirty="0"/>
              <a:t> customer yang </a:t>
            </a:r>
            <a:r>
              <a:rPr lang="en-US" sz="1000" dirty="0" err="1"/>
              <a:t>dikluster</a:t>
            </a:r>
            <a:r>
              <a:rPr lang="en-US" sz="1000" dirty="0"/>
              <a:t> </a:t>
            </a:r>
            <a:r>
              <a:rPr lang="en-US" sz="1000" dirty="0" err="1"/>
              <a:t>sebagai</a:t>
            </a:r>
            <a:r>
              <a:rPr lang="en-US" sz="1000" dirty="0"/>
              <a:t> high spender </a:t>
            </a:r>
            <a:r>
              <a:rPr lang="en-US" sz="1000" dirty="0" err="1"/>
              <a:t>dan</a:t>
            </a:r>
            <a:r>
              <a:rPr lang="en-US" sz="1000" dirty="0"/>
              <a:t> medium spender </a:t>
            </a:r>
            <a:r>
              <a:rPr lang="en-US" sz="1000" dirty="0" err="1"/>
              <a:t>kita</a:t>
            </a:r>
            <a:r>
              <a:rPr lang="en-US" sz="1000" dirty="0"/>
              <a:t> </a:t>
            </a:r>
            <a:r>
              <a:rPr lang="en-US" sz="1000" dirty="0" err="1"/>
              <a:t>berikan</a:t>
            </a:r>
            <a:r>
              <a:rPr lang="en-US" sz="1000" dirty="0"/>
              <a:t> </a:t>
            </a:r>
            <a:r>
              <a:rPr lang="en-US" sz="1000" dirty="0" err="1"/>
              <a:t>penawaran</a:t>
            </a:r>
            <a:r>
              <a:rPr lang="en-US" sz="1000" dirty="0"/>
              <a:t> </a:t>
            </a:r>
            <a:r>
              <a:rPr lang="en-US" sz="1000" dirty="0" err="1"/>
              <a:t>pengumpulan</a:t>
            </a:r>
            <a:r>
              <a:rPr lang="en-US" sz="1000" dirty="0"/>
              <a:t> </a:t>
            </a:r>
            <a:r>
              <a:rPr lang="en-US" sz="1000" dirty="0" err="1"/>
              <a:t>koin</a:t>
            </a:r>
            <a:r>
              <a:rPr lang="en-US" sz="1000" dirty="0"/>
              <a:t> </a:t>
            </a:r>
            <a:r>
              <a:rPr lang="en-US" sz="1000" dirty="0" err="1"/>
              <a:t>dan</a:t>
            </a:r>
            <a:r>
              <a:rPr lang="en-US" sz="1000" dirty="0"/>
              <a:t> </a:t>
            </a:r>
            <a:r>
              <a:rPr lang="en-US" sz="1000" dirty="0" err="1"/>
              <a:t>meminimalisir</a:t>
            </a:r>
            <a:r>
              <a:rPr lang="en-US" sz="1000" dirty="0"/>
              <a:t> </a:t>
            </a:r>
            <a:r>
              <a:rPr lang="en-US" sz="1000" dirty="0" err="1"/>
              <a:t>jumlah</a:t>
            </a:r>
            <a:r>
              <a:rPr lang="en-US" sz="1000" dirty="0"/>
              <a:t> </a:t>
            </a:r>
            <a:r>
              <a:rPr lang="en-US" sz="1000" dirty="0" err="1"/>
              <a:t>kupon</a:t>
            </a:r>
            <a:r>
              <a:rPr lang="en-US" sz="1000" dirty="0"/>
              <a:t> yang </a:t>
            </a:r>
            <a:r>
              <a:rPr lang="en-US" sz="1000" dirty="0" err="1"/>
              <a:t>akan</a:t>
            </a:r>
            <a:r>
              <a:rPr lang="en-US" sz="1000" dirty="0"/>
              <a:t> </a:t>
            </a:r>
            <a:r>
              <a:rPr lang="en-US" sz="1000" dirty="0" err="1"/>
              <a:t>kita</a:t>
            </a:r>
            <a:r>
              <a:rPr lang="en-US" sz="1000" dirty="0"/>
              <a:t> </a:t>
            </a:r>
            <a:r>
              <a:rPr lang="en-US" sz="1000" dirty="0" err="1"/>
              <a:t>tawarkan</a:t>
            </a:r>
            <a:r>
              <a:rPr lang="en-US" sz="1000" dirty="0"/>
              <a:t>. </a:t>
            </a:r>
            <a:r>
              <a:rPr lang="en-US" sz="1000" dirty="0" err="1"/>
              <a:t>Poin</a:t>
            </a:r>
            <a:r>
              <a:rPr lang="en-US" sz="1000" dirty="0"/>
              <a:t> </a:t>
            </a:r>
            <a:r>
              <a:rPr lang="en-US" sz="1000" dirty="0" err="1"/>
              <a:t>dapat</a:t>
            </a:r>
            <a:r>
              <a:rPr lang="en-US" sz="1000" dirty="0"/>
              <a:t> </a:t>
            </a:r>
            <a:r>
              <a:rPr lang="en-US" sz="1000" dirty="0" err="1"/>
              <a:t>menjadi</a:t>
            </a:r>
            <a:r>
              <a:rPr lang="en-US" sz="1000" dirty="0"/>
              <a:t> </a:t>
            </a:r>
            <a:r>
              <a:rPr lang="en-US" sz="1000" dirty="0" err="1"/>
              <a:t>daya</a:t>
            </a:r>
            <a:r>
              <a:rPr lang="en-US" sz="1000" dirty="0"/>
              <a:t> </a:t>
            </a:r>
            <a:r>
              <a:rPr lang="en-US" sz="1000" dirty="0" err="1"/>
              <a:t>tarik</a:t>
            </a:r>
            <a:r>
              <a:rPr lang="en-US" sz="1000" dirty="0"/>
              <a:t> customer </a:t>
            </a:r>
            <a:r>
              <a:rPr lang="en-US" sz="1000" dirty="0" err="1"/>
              <a:t>untuk</a:t>
            </a:r>
            <a:r>
              <a:rPr lang="en-US" sz="1000" dirty="0"/>
              <a:t> </a:t>
            </a:r>
            <a:r>
              <a:rPr lang="en-US" sz="1000" dirty="0" err="1"/>
              <a:t>berbelanja</a:t>
            </a:r>
            <a:r>
              <a:rPr lang="en-US" sz="1000" dirty="0"/>
              <a:t>. </a:t>
            </a:r>
            <a:r>
              <a:rPr lang="en-US" sz="1000" dirty="0" err="1"/>
              <a:t>Sedangkan</a:t>
            </a:r>
            <a:r>
              <a:rPr lang="en-US" sz="1000" dirty="0"/>
              <a:t> customer yang </a:t>
            </a:r>
            <a:r>
              <a:rPr lang="en-US" sz="1000" dirty="0" err="1"/>
              <a:t>dikluster</a:t>
            </a:r>
            <a:r>
              <a:rPr lang="en-US" sz="1000" dirty="0"/>
              <a:t> </a:t>
            </a:r>
            <a:r>
              <a:rPr lang="en-US" sz="1000" dirty="0" err="1"/>
              <a:t>sebagai</a:t>
            </a:r>
            <a:r>
              <a:rPr lang="en-US" sz="1000" dirty="0"/>
              <a:t> low spender, </a:t>
            </a:r>
            <a:r>
              <a:rPr lang="en-US" sz="1000" dirty="0" err="1"/>
              <a:t>kita</a:t>
            </a:r>
            <a:r>
              <a:rPr lang="en-US" sz="1000" dirty="0"/>
              <a:t> </a:t>
            </a:r>
            <a:r>
              <a:rPr lang="en-US" sz="1000" dirty="0" err="1"/>
              <a:t>berikan</a:t>
            </a:r>
            <a:r>
              <a:rPr lang="en-US" sz="1000" dirty="0"/>
              <a:t> </a:t>
            </a:r>
            <a:r>
              <a:rPr lang="en-US" sz="1000" dirty="0" err="1"/>
              <a:t>kupon</a:t>
            </a:r>
            <a:r>
              <a:rPr lang="en-US" sz="1000" dirty="0"/>
              <a:t> </a:t>
            </a:r>
            <a:r>
              <a:rPr lang="en-US" sz="1000" dirty="0" err="1"/>
              <a:t>tertentu</a:t>
            </a:r>
            <a:r>
              <a:rPr lang="en-US" sz="1000" dirty="0"/>
              <a:t> </a:t>
            </a:r>
            <a:r>
              <a:rPr lang="en-US" sz="1000" dirty="0" err="1"/>
              <a:t>dengan</a:t>
            </a:r>
            <a:r>
              <a:rPr lang="en-US" sz="1000" dirty="0"/>
              <a:t> </a:t>
            </a:r>
            <a:r>
              <a:rPr lang="en-US" sz="1000" dirty="0" err="1"/>
              <a:t>syarat</a:t>
            </a:r>
            <a:r>
              <a:rPr lang="en-US" sz="1000" dirty="0"/>
              <a:t> minimum </a:t>
            </a:r>
            <a:r>
              <a:rPr lang="en-US" sz="1000" dirty="0" err="1"/>
              <a:t>berbelanja</a:t>
            </a:r>
            <a:r>
              <a:rPr lang="en-US" sz="1000" dirty="0"/>
              <a:t>, cashback, </a:t>
            </a:r>
            <a:r>
              <a:rPr lang="en-US" sz="1000" dirty="0" err="1"/>
              <a:t>maupun</a:t>
            </a:r>
            <a:r>
              <a:rPr lang="en-US" sz="1000" dirty="0"/>
              <a:t> </a:t>
            </a:r>
            <a:r>
              <a:rPr lang="en-US" sz="1000" dirty="0" err="1"/>
              <a:t>hadiah</a:t>
            </a:r>
            <a:r>
              <a:rPr lang="en-US" sz="1000" dirty="0"/>
              <a:t>/gift </a:t>
            </a:r>
            <a:r>
              <a:rPr lang="en-US" sz="1000" dirty="0" err="1"/>
              <a:t>ketika</a:t>
            </a:r>
            <a:r>
              <a:rPr lang="en-US" sz="1000" dirty="0"/>
              <a:t> </a:t>
            </a:r>
            <a:r>
              <a:rPr lang="en-US" sz="1000" dirty="0" err="1"/>
              <a:t>sudah</a:t>
            </a:r>
            <a:r>
              <a:rPr lang="en-US" sz="1000" dirty="0"/>
              <a:t> </a:t>
            </a:r>
            <a:r>
              <a:rPr lang="en-US" sz="1000" dirty="0" err="1"/>
              <a:t>melakukan</a:t>
            </a:r>
            <a:r>
              <a:rPr lang="en-US" sz="1000" dirty="0"/>
              <a:t> </a:t>
            </a:r>
            <a:r>
              <a:rPr lang="en-US" sz="1000" dirty="0" err="1"/>
              <a:t>transaksi</a:t>
            </a:r>
            <a:r>
              <a:rPr lang="en-US" sz="1000" dirty="0"/>
              <a:t> </a:t>
            </a:r>
            <a:r>
              <a:rPr lang="en-US" sz="1000" dirty="0" err="1"/>
              <a:t>dengan</a:t>
            </a:r>
            <a:r>
              <a:rPr lang="en-US" sz="1000" dirty="0"/>
              <a:t> </a:t>
            </a:r>
            <a:r>
              <a:rPr lang="en-US" sz="1000" dirty="0" err="1"/>
              <a:t>jumlah</a:t>
            </a:r>
            <a:r>
              <a:rPr lang="en-US" sz="1000" dirty="0"/>
              <a:t> yang </a:t>
            </a:r>
            <a:r>
              <a:rPr lang="en-US" sz="1000" dirty="0" err="1"/>
              <a:t>kita</a:t>
            </a:r>
            <a:r>
              <a:rPr lang="en-US" sz="1000" dirty="0"/>
              <a:t> </a:t>
            </a:r>
            <a:r>
              <a:rPr lang="en-US" sz="1000" dirty="0" err="1"/>
              <a:t>tentukan</a:t>
            </a:r>
            <a:r>
              <a:rPr lang="en-US" sz="1000" dirty="0"/>
              <a:t>, </a:t>
            </a:r>
            <a:r>
              <a:rPr lang="en-US" sz="1000" dirty="0" err="1"/>
              <a:t>dengan</a:t>
            </a:r>
            <a:r>
              <a:rPr lang="en-US" sz="1000" dirty="0"/>
              <a:t> </a:t>
            </a:r>
            <a:r>
              <a:rPr lang="en-US" sz="1000" dirty="0" err="1"/>
              <a:t>tujuan</a:t>
            </a:r>
            <a:r>
              <a:rPr lang="en-US" sz="1000" dirty="0"/>
              <a:t> </a:t>
            </a:r>
            <a:r>
              <a:rPr lang="en-US" sz="1000" dirty="0" err="1"/>
              <a:t>untuk</a:t>
            </a:r>
            <a:r>
              <a:rPr lang="en-US" sz="1000" dirty="0"/>
              <a:t> </a:t>
            </a:r>
            <a:r>
              <a:rPr lang="en-US" sz="1000" dirty="0" err="1"/>
              <a:t>meningkatkan</a:t>
            </a:r>
            <a:r>
              <a:rPr lang="en-US" sz="1000" dirty="0"/>
              <a:t> </a:t>
            </a:r>
            <a:r>
              <a:rPr lang="en-US" sz="1000" dirty="0" err="1"/>
              <a:t>perilaku</a:t>
            </a:r>
            <a:r>
              <a:rPr lang="en-US" sz="1000" dirty="0"/>
              <a:t> </a:t>
            </a:r>
            <a:r>
              <a:rPr lang="en-US" sz="1000" dirty="0" err="1"/>
              <a:t>konsumsi</a:t>
            </a:r>
            <a:r>
              <a:rPr lang="en-US" sz="1000" dirty="0"/>
              <a:t> </a:t>
            </a:r>
            <a:r>
              <a:rPr lang="en-US" sz="1000" dirty="0" err="1"/>
              <a:t>terhadap</a:t>
            </a:r>
            <a:r>
              <a:rPr lang="en-US" sz="1000" dirty="0"/>
              <a:t> </a:t>
            </a:r>
            <a:r>
              <a:rPr lang="en-US" sz="1000" dirty="0" err="1"/>
              <a:t>produk</a:t>
            </a:r>
            <a:r>
              <a:rPr lang="en-US" sz="1000" dirty="0"/>
              <a:t> yang </a:t>
            </a:r>
            <a:r>
              <a:rPr lang="en-US" sz="1000" dirty="0" err="1"/>
              <a:t>kita</a:t>
            </a:r>
            <a:r>
              <a:rPr lang="en-US" sz="1000" dirty="0"/>
              <a:t> </a:t>
            </a:r>
            <a:r>
              <a:rPr lang="en-US" sz="1000" dirty="0" err="1"/>
              <a:t>tawarkan</a:t>
            </a:r>
            <a:r>
              <a:rPr lang="en-US" sz="1000" dirty="0"/>
              <a:t> </a:t>
            </a:r>
            <a:r>
              <a:rPr lang="en-US" sz="1000" dirty="0" err="1"/>
              <a:t>dan</a:t>
            </a:r>
            <a:r>
              <a:rPr lang="en-US" sz="1000" dirty="0"/>
              <a:t> </a:t>
            </a:r>
            <a:r>
              <a:rPr lang="en-US" sz="1000" dirty="0" err="1"/>
              <a:t>meningkatkan</a:t>
            </a:r>
            <a:r>
              <a:rPr lang="en-US" sz="1000" dirty="0"/>
              <a:t> </a:t>
            </a:r>
            <a:r>
              <a:rPr lang="en-US" sz="1000" dirty="0" err="1"/>
              <a:t>jumlah</a:t>
            </a:r>
            <a:r>
              <a:rPr lang="en-US" sz="1000" dirty="0"/>
              <a:t> </a:t>
            </a:r>
            <a:r>
              <a:rPr lang="en-US" sz="1000" dirty="0" err="1"/>
              <a:t>transaksi</a:t>
            </a:r>
            <a:r>
              <a:rPr lang="en-US" sz="1000" dirty="0"/>
              <a:t> </a:t>
            </a:r>
            <a:r>
              <a:rPr lang="en-US" sz="1000" dirty="0" err="1"/>
              <a:t>pada</a:t>
            </a:r>
            <a:r>
              <a:rPr lang="en-US" sz="1000" dirty="0"/>
              <a:t> platform </a:t>
            </a:r>
            <a:r>
              <a:rPr lang="en-US" sz="1000" dirty="0" err="1"/>
              <a:t>kita</a:t>
            </a:r>
            <a:r>
              <a:rPr lang="en-US" sz="1000" dirty="0"/>
              <a:t>. </a:t>
            </a:r>
          </a:p>
        </p:txBody>
      </p:sp>
    </p:spTree>
    <p:extLst>
      <p:ext uri="{BB962C8B-B14F-4D97-AF65-F5344CB8AC3E}">
        <p14:creationId xmlns:p14="http://schemas.microsoft.com/office/powerpoint/2010/main" val="352636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u="sng" dirty="0"/>
              <a:t>2. Income </a:t>
            </a:r>
            <a:r>
              <a:rPr lang="en-US" sz="1600" u="sng" dirty="0" err="1"/>
              <a:t>vs</a:t>
            </a:r>
            <a:r>
              <a:rPr lang="en-US" sz="1600" u="sng" dirty="0"/>
              <a:t> Conversion Rate </a:t>
            </a:r>
            <a:r>
              <a:rPr lang="en-US" sz="1600" u="sng" dirty="0" err="1"/>
              <a:t>tiap</a:t>
            </a:r>
            <a:r>
              <a:rPr lang="en-US" sz="1600" u="sng" dirty="0"/>
              <a:t> Cluster</a:t>
            </a:r>
          </a:p>
          <a:p>
            <a:pPr marL="114300" indent="0">
              <a:buNone/>
            </a:pPr>
            <a:r>
              <a:rPr lang="en-US" sz="1600" u="sng"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295514" y="1225090"/>
            <a:ext cx="3706971" cy="2031325"/>
          </a:xfrm>
          <a:prstGeom prst="rect">
            <a:avLst/>
          </a:prstGeom>
        </p:spPr>
        <p:txBody>
          <a:bodyPr wrap="square">
            <a:spAutoFit/>
          </a:bodyPr>
          <a:lstStyle/>
          <a:p>
            <a:pPr algn="just"/>
            <a:r>
              <a:rPr lang="en-US" sz="1050" dirty="0"/>
              <a:t>Customer </a:t>
            </a:r>
            <a:r>
              <a:rPr lang="en-US" sz="1050" dirty="0" err="1"/>
              <a:t>dengan</a:t>
            </a:r>
            <a:r>
              <a:rPr lang="en-US" sz="1050" dirty="0"/>
              <a:t> cluster High spender </a:t>
            </a:r>
            <a:r>
              <a:rPr lang="en-US" sz="1050" dirty="0" err="1"/>
              <a:t>cenderung</a:t>
            </a:r>
            <a:r>
              <a:rPr lang="en-US" sz="1050" dirty="0"/>
              <a:t> </a:t>
            </a:r>
            <a:r>
              <a:rPr lang="en-US" sz="1050" dirty="0" err="1"/>
              <a:t>memiliki</a:t>
            </a:r>
            <a:r>
              <a:rPr lang="en-US" sz="1050" dirty="0"/>
              <a:t> Income yang </a:t>
            </a:r>
            <a:r>
              <a:rPr lang="en-US" sz="1050" dirty="0" err="1"/>
              <a:t>tinggi</a:t>
            </a:r>
            <a:r>
              <a:rPr lang="en-US" sz="1050" dirty="0"/>
              <a:t> </a:t>
            </a:r>
            <a:r>
              <a:rPr lang="en-US" sz="1050" dirty="0" err="1"/>
              <a:t>dan</a:t>
            </a:r>
            <a:r>
              <a:rPr lang="en-US" sz="1050" dirty="0"/>
              <a:t> Conversion rate yang </a:t>
            </a:r>
            <a:r>
              <a:rPr lang="en-US" sz="1050" dirty="0" err="1"/>
              <a:t>tinggi</a:t>
            </a:r>
            <a:r>
              <a:rPr lang="en-US" sz="1050" dirty="0"/>
              <a:t>. </a:t>
            </a:r>
            <a:r>
              <a:rPr lang="en-US" sz="1050" dirty="0" err="1"/>
              <a:t>Sedangkan</a:t>
            </a:r>
            <a:r>
              <a:rPr lang="en-US" sz="1050" dirty="0"/>
              <a:t> customer yang risk of Churn </a:t>
            </a:r>
            <a:r>
              <a:rPr lang="en-US" sz="1050" dirty="0" err="1"/>
              <a:t>cenderung</a:t>
            </a:r>
            <a:r>
              <a:rPr lang="en-US" sz="1050" dirty="0"/>
              <a:t> </a:t>
            </a:r>
            <a:r>
              <a:rPr lang="en-US" sz="1050" dirty="0" err="1"/>
              <a:t>memiliki</a:t>
            </a:r>
            <a:r>
              <a:rPr lang="en-US" sz="1050" dirty="0"/>
              <a:t> income yang </a:t>
            </a:r>
            <a:r>
              <a:rPr lang="en-US" sz="1050" dirty="0" err="1"/>
              <a:t>rendah</a:t>
            </a:r>
            <a:r>
              <a:rPr lang="en-US" sz="1050" dirty="0"/>
              <a:t> </a:t>
            </a:r>
            <a:r>
              <a:rPr lang="en-US" sz="1050" dirty="0" err="1"/>
              <a:t>dan</a:t>
            </a:r>
            <a:r>
              <a:rPr lang="en-US" sz="1050" dirty="0"/>
              <a:t> conversion rate yang </a:t>
            </a:r>
            <a:r>
              <a:rPr lang="en-US" sz="1050" dirty="0" err="1"/>
              <a:t>rendah</a:t>
            </a:r>
            <a:r>
              <a:rPr lang="en-US" sz="1050" dirty="0"/>
              <a:t> pula. </a:t>
            </a:r>
            <a:r>
              <a:rPr lang="en-US" sz="1050" dirty="0" err="1"/>
              <a:t>Ini</a:t>
            </a:r>
            <a:r>
              <a:rPr lang="en-US" sz="1050" dirty="0"/>
              <a:t> </a:t>
            </a:r>
            <a:r>
              <a:rPr lang="en-US" sz="1050" dirty="0" err="1"/>
              <a:t>artinya</a:t>
            </a:r>
            <a:r>
              <a:rPr lang="en-US" sz="1050" dirty="0"/>
              <a:t>, Income </a:t>
            </a:r>
            <a:r>
              <a:rPr lang="en-US" sz="1050" dirty="0" err="1"/>
              <a:t>memiliki</a:t>
            </a:r>
            <a:r>
              <a:rPr lang="en-US" sz="1050" dirty="0"/>
              <a:t> </a:t>
            </a:r>
            <a:r>
              <a:rPr lang="en-US" sz="1050" dirty="0" err="1"/>
              <a:t>korelasi</a:t>
            </a:r>
            <a:r>
              <a:rPr lang="en-US" sz="1050" dirty="0"/>
              <a:t> </a:t>
            </a:r>
            <a:r>
              <a:rPr lang="en-US" sz="1050" dirty="0" err="1"/>
              <a:t>terhadap</a:t>
            </a:r>
            <a:r>
              <a:rPr lang="en-US" sz="1050" dirty="0"/>
              <a:t> conversion rate, </a:t>
            </a:r>
            <a:r>
              <a:rPr lang="en-US" sz="1050" dirty="0" err="1"/>
              <a:t>korelasi</a:t>
            </a:r>
            <a:r>
              <a:rPr lang="en-US" sz="1050" dirty="0"/>
              <a:t> </a:t>
            </a:r>
            <a:r>
              <a:rPr lang="en-US" sz="1050" dirty="0" err="1"/>
              <a:t>positif</a:t>
            </a:r>
            <a:r>
              <a:rPr lang="en-US" sz="1050" dirty="0"/>
              <a:t>. </a:t>
            </a:r>
            <a:r>
              <a:rPr lang="en-US" sz="1050" dirty="0" err="1"/>
              <a:t>Rekomendasi</a:t>
            </a:r>
            <a:r>
              <a:rPr lang="en-US" sz="1050" dirty="0"/>
              <a:t> yang </a:t>
            </a:r>
            <a:r>
              <a:rPr lang="en-US" sz="1050" dirty="0" err="1"/>
              <a:t>dapat</a:t>
            </a:r>
            <a:r>
              <a:rPr lang="en-US" sz="1050" dirty="0"/>
              <a:t> </a:t>
            </a:r>
            <a:r>
              <a:rPr lang="en-US" sz="1050" dirty="0" err="1"/>
              <a:t>ditawarkan</a:t>
            </a:r>
            <a:r>
              <a:rPr lang="en-US" sz="1050" dirty="0"/>
              <a:t> </a:t>
            </a:r>
            <a:r>
              <a:rPr lang="en-US" sz="1050" dirty="0" err="1"/>
              <a:t>dari</a:t>
            </a:r>
            <a:r>
              <a:rPr lang="en-US" sz="1050" dirty="0"/>
              <a:t> </a:t>
            </a:r>
            <a:r>
              <a:rPr lang="en-US" sz="1050" dirty="0" err="1"/>
              <a:t>analisis</a:t>
            </a:r>
            <a:r>
              <a:rPr lang="en-US" sz="1050" dirty="0"/>
              <a:t> </a:t>
            </a:r>
            <a:r>
              <a:rPr lang="en-US" sz="1050" dirty="0" err="1"/>
              <a:t>ini</a:t>
            </a:r>
            <a:r>
              <a:rPr lang="en-US" sz="1050" dirty="0"/>
              <a:t> </a:t>
            </a:r>
            <a:r>
              <a:rPr lang="en-US" sz="1050" dirty="0" err="1"/>
              <a:t>adalah</a:t>
            </a:r>
            <a:r>
              <a:rPr lang="en-US" sz="1050" dirty="0"/>
              <a:t> '</a:t>
            </a:r>
            <a:r>
              <a:rPr lang="en-US" sz="1050" dirty="0" err="1"/>
              <a:t>meningkatkan</a:t>
            </a:r>
            <a:r>
              <a:rPr lang="en-US" sz="1050" dirty="0"/>
              <a:t> </a:t>
            </a:r>
            <a:r>
              <a:rPr lang="en-US" sz="1050" dirty="0" err="1"/>
              <a:t>kualitas</a:t>
            </a:r>
            <a:r>
              <a:rPr lang="en-US" sz="1050" dirty="0"/>
              <a:t> website, User interface </a:t>
            </a:r>
            <a:r>
              <a:rPr lang="en-US" sz="1050" dirty="0" err="1"/>
              <a:t>dan</a:t>
            </a:r>
            <a:r>
              <a:rPr lang="en-US" sz="1050" dirty="0"/>
              <a:t> </a:t>
            </a:r>
            <a:r>
              <a:rPr lang="en-US" sz="1050" dirty="0" err="1"/>
              <a:t>memperbanyak</a:t>
            </a:r>
            <a:r>
              <a:rPr lang="en-US" sz="1050" dirty="0"/>
              <a:t> </a:t>
            </a:r>
            <a:r>
              <a:rPr lang="en-US" sz="1050" dirty="0" err="1"/>
              <a:t>variasi</a:t>
            </a:r>
            <a:r>
              <a:rPr lang="en-US" sz="1050" dirty="0"/>
              <a:t> </a:t>
            </a:r>
            <a:r>
              <a:rPr lang="en-US" sz="1050" dirty="0" err="1"/>
              <a:t>produk</a:t>
            </a:r>
            <a:r>
              <a:rPr lang="en-US" sz="1050" dirty="0"/>
              <a:t>'. </a:t>
            </a:r>
            <a:r>
              <a:rPr lang="en-US" sz="1050" dirty="0" err="1"/>
              <a:t>Dengan</a:t>
            </a:r>
            <a:r>
              <a:rPr lang="en-US" sz="1050" dirty="0"/>
              <a:t> </a:t>
            </a:r>
            <a:r>
              <a:rPr lang="en-US" sz="1050" dirty="0" err="1"/>
              <a:t>harapan</a:t>
            </a:r>
            <a:r>
              <a:rPr lang="en-US" sz="1050" dirty="0"/>
              <a:t>, </a:t>
            </a:r>
            <a:r>
              <a:rPr lang="en-US" sz="1050" dirty="0" err="1"/>
              <a:t>jika</a:t>
            </a:r>
            <a:r>
              <a:rPr lang="en-US" sz="1050" dirty="0"/>
              <a:t> conversion rate </a:t>
            </a:r>
            <a:r>
              <a:rPr lang="en-US" sz="1050" dirty="0" err="1"/>
              <a:t>tinggi</a:t>
            </a:r>
            <a:r>
              <a:rPr lang="en-US" sz="1050" dirty="0"/>
              <a:t>, </a:t>
            </a:r>
            <a:r>
              <a:rPr lang="en-US" sz="1050" dirty="0" err="1"/>
              <a:t>maka</a:t>
            </a:r>
            <a:r>
              <a:rPr lang="en-US" sz="1050" dirty="0"/>
              <a:t> </a:t>
            </a:r>
            <a:r>
              <a:rPr lang="en-US" sz="1050" dirty="0" err="1"/>
              <a:t>kemungkinan</a:t>
            </a:r>
            <a:r>
              <a:rPr lang="en-US" sz="1050" dirty="0"/>
              <a:t> </a:t>
            </a:r>
            <a:r>
              <a:rPr lang="en-US" sz="1050" dirty="0" err="1"/>
              <a:t>untuk</a:t>
            </a:r>
            <a:r>
              <a:rPr lang="en-US" sz="1050" dirty="0"/>
              <a:t> </a:t>
            </a:r>
            <a:r>
              <a:rPr lang="en-US" sz="1050" dirty="0" err="1"/>
              <a:t>terjadinya</a:t>
            </a:r>
            <a:r>
              <a:rPr lang="en-US" sz="1050" dirty="0"/>
              <a:t> </a:t>
            </a:r>
            <a:r>
              <a:rPr lang="en-US" sz="1050" dirty="0" err="1"/>
              <a:t>transaksi</a:t>
            </a:r>
            <a:r>
              <a:rPr lang="en-US" sz="1050" dirty="0"/>
              <a:t> </a:t>
            </a:r>
            <a:r>
              <a:rPr lang="en-US" sz="1050" dirty="0" err="1"/>
              <a:t>akan</a:t>
            </a:r>
            <a:r>
              <a:rPr lang="en-US" sz="1050" dirty="0"/>
              <a:t> </a:t>
            </a:r>
            <a:r>
              <a:rPr lang="en-US" sz="1050" dirty="0" err="1"/>
              <a:t>lebih</a:t>
            </a:r>
            <a:r>
              <a:rPr lang="en-US" sz="1050" dirty="0"/>
              <a:t> </a:t>
            </a:r>
            <a:r>
              <a:rPr lang="en-US" sz="1050" dirty="0" err="1"/>
              <a:t>memungkinkan</a:t>
            </a:r>
            <a:r>
              <a:rPr lang="en-US" sz="1050" dirty="0"/>
              <a:t>. </a:t>
            </a:r>
            <a:r>
              <a:rPr lang="en-US" sz="1050" dirty="0" err="1"/>
              <a:t>sehingga</a:t>
            </a:r>
            <a:r>
              <a:rPr lang="en-US" sz="1050" dirty="0"/>
              <a:t> </a:t>
            </a:r>
            <a:r>
              <a:rPr lang="en-US" sz="1050" dirty="0" err="1"/>
              <a:t>kegiatan</a:t>
            </a:r>
            <a:r>
              <a:rPr lang="en-US" sz="1050" dirty="0"/>
              <a:t> </a:t>
            </a:r>
            <a:r>
              <a:rPr lang="en-US" sz="1050" dirty="0" err="1"/>
              <a:t>tersebut</a:t>
            </a:r>
            <a:r>
              <a:rPr lang="en-US" sz="1050" dirty="0"/>
              <a:t> </a:t>
            </a:r>
            <a:r>
              <a:rPr lang="en-US" sz="1050" dirty="0" err="1"/>
              <a:t>dapat</a:t>
            </a:r>
            <a:r>
              <a:rPr lang="en-US" sz="1050" dirty="0"/>
              <a:t> </a:t>
            </a:r>
            <a:r>
              <a:rPr lang="en-US" sz="1050" dirty="0" err="1"/>
              <a:t>meningkatkan</a:t>
            </a:r>
            <a:r>
              <a:rPr lang="en-US" sz="1050" dirty="0"/>
              <a:t> revenue </a:t>
            </a:r>
            <a:r>
              <a:rPr lang="en-US" sz="1050" dirty="0" err="1"/>
              <a:t>perusahaan</a:t>
            </a:r>
            <a:r>
              <a:rPr lang="en-US" sz="1050" dirty="0"/>
              <a:t>. </a:t>
            </a:r>
          </a:p>
        </p:txBody>
      </p:sp>
      <p:pic>
        <p:nvPicPr>
          <p:cNvPr id="8" name="Picture 7"/>
          <p:cNvPicPr>
            <a:picLocks noChangeAspect="1"/>
          </p:cNvPicPr>
          <p:nvPr/>
        </p:nvPicPr>
        <p:blipFill>
          <a:blip r:embed="rId4"/>
          <a:stretch>
            <a:fillRect/>
          </a:stretch>
        </p:blipFill>
        <p:spPr>
          <a:xfrm>
            <a:off x="116829" y="950126"/>
            <a:ext cx="5178685" cy="3237714"/>
          </a:xfrm>
          <a:prstGeom prst="rect">
            <a:avLst/>
          </a:prstGeom>
        </p:spPr>
      </p:pic>
    </p:spTree>
    <p:extLst>
      <p:ext uri="{BB962C8B-B14F-4D97-AF65-F5344CB8AC3E}">
        <p14:creationId xmlns:p14="http://schemas.microsoft.com/office/powerpoint/2010/main" val="347566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u="sng" dirty="0" smtClean="0"/>
              <a:t>3. Total Spent </a:t>
            </a:r>
            <a:r>
              <a:rPr lang="en-US" sz="1600" u="sng" dirty="0" err="1" smtClean="0"/>
              <a:t>vs</a:t>
            </a:r>
            <a:r>
              <a:rPr lang="en-US" sz="1600" u="sng" dirty="0" smtClean="0"/>
              <a:t> </a:t>
            </a:r>
            <a:r>
              <a:rPr lang="en-US" sz="1600" u="sng" dirty="0"/>
              <a:t>Income</a:t>
            </a:r>
            <a:r>
              <a:rPr lang="en-US" sz="1600" u="sng" dirty="0" smtClean="0"/>
              <a:t> </a:t>
            </a:r>
            <a:r>
              <a:rPr lang="en-US" sz="1600" u="sng" dirty="0" err="1"/>
              <a:t>tiap</a:t>
            </a:r>
            <a:r>
              <a:rPr lang="en-US" sz="1600" u="sng" dirty="0"/>
              <a:t> Cluster</a:t>
            </a:r>
          </a:p>
          <a:p>
            <a:pPr marL="114300" indent="0">
              <a:buNone/>
            </a:pPr>
            <a:r>
              <a:rPr lang="en-US" sz="1600" u="sng"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334839" y="1284388"/>
            <a:ext cx="3706971" cy="2839239"/>
          </a:xfrm>
          <a:prstGeom prst="rect">
            <a:avLst/>
          </a:prstGeom>
        </p:spPr>
        <p:txBody>
          <a:bodyPr wrap="square">
            <a:spAutoFit/>
          </a:bodyPr>
          <a:lstStyle/>
          <a:p>
            <a:pPr algn="just"/>
            <a:r>
              <a:rPr lang="en-US" sz="1050" dirty="0" err="1"/>
              <a:t>Seperti</a:t>
            </a:r>
            <a:r>
              <a:rPr lang="en-US" sz="1050" dirty="0"/>
              <a:t> yang </a:t>
            </a:r>
            <a:r>
              <a:rPr lang="en-US" sz="1050" dirty="0" err="1"/>
              <a:t>sudah</a:t>
            </a:r>
            <a:r>
              <a:rPr lang="en-US" sz="1050" dirty="0"/>
              <a:t> </a:t>
            </a:r>
            <a:r>
              <a:rPr lang="en-US" sz="1050" dirty="0" err="1"/>
              <a:t>dibahas</a:t>
            </a:r>
            <a:r>
              <a:rPr lang="en-US" sz="1050" dirty="0"/>
              <a:t> </a:t>
            </a:r>
            <a:r>
              <a:rPr lang="en-US" sz="1050" dirty="0" err="1"/>
              <a:t>sebelumnya</a:t>
            </a:r>
            <a:r>
              <a:rPr lang="en-US" sz="1050" dirty="0"/>
              <a:t>, Income </a:t>
            </a:r>
            <a:r>
              <a:rPr lang="en-US" sz="1050" dirty="0" err="1"/>
              <a:t>dan</a:t>
            </a:r>
            <a:r>
              <a:rPr lang="en-US" sz="1050" dirty="0"/>
              <a:t> </a:t>
            </a:r>
            <a:r>
              <a:rPr lang="en-US" sz="1050" dirty="0" err="1"/>
              <a:t>Total_spent</a:t>
            </a:r>
            <a:r>
              <a:rPr lang="en-US" sz="1050" dirty="0"/>
              <a:t> </a:t>
            </a:r>
            <a:r>
              <a:rPr lang="en-US" sz="1050" dirty="0" err="1"/>
              <a:t>memiliki</a:t>
            </a:r>
            <a:r>
              <a:rPr lang="en-US" sz="1050" dirty="0"/>
              <a:t> </a:t>
            </a:r>
            <a:r>
              <a:rPr lang="en-US" sz="1050" dirty="0" err="1"/>
              <a:t>korelasi</a:t>
            </a:r>
            <a:r>
              <a:rPr lang="en-US" sz="1050" dirty="0"/>
              <a:t> yang </a:t>
            </a:r>
            <a:r>
              <a:rPr lang="en-US" sz="1050" dirty="0" err="1"/>
              <a:t>positif</a:t>
            </a:r>
            <a:r>
              <a:rPr lang="en-US" sz="1050" dirty="0"/>
              <a:t>. Dan </a:t>
            </a:r>
            <a:r>
              <a:rPr lang="en-US" sz="1050" dirty="0" err="1"/>
              <a:t>Clusterifikasi</a:t>
            </a:r>
            <a:r>
              <a:rPr lang="en-US" sz="1050" dirty="0"/>
              <a:t> customer </a:t>
            </a:r>
            <a:r>
              <a:rPr lang="en-US" sz="1050" dirty="0" err="1"/>
              <a:t>juga</a:t>
            </a:r>
            <a:r>
              <a:rPr lang="en-US" sz="1050" dirty="0"/>
              <a:t> </a:t>
            </a:r>
            <a:r>
              <a:rPr lang="en-US" sz="1050" dirty="0" err="1"/>
              <a:t>didasarkan</a:t>
            </a:r>
            <a:r>
              <a:rPr lang="en-US" sz="1050" dirty="0"/>
              <a:t> </a:t>
            </a:r>
            <a:r>
              <a:rPr lang="en-US" sz="1050" dirty="0" err="1"/>
              <a:t>oleh</a:t>
            </a:r>
            <a:r>
              <a:rPr lang="en-US" sz="1050" dirty="0"/>
              <a:t> </a:t>
            </a:r>
            <a:r>
              <a:rPr lang="en-US" sz="1050" dirty="0" err="1"/>
              <a:t>dua</a:t>
            </a:r>
            <a:r>
              <a:rPr lang="en-US" sz="1050" dirty="0"/>
              <a:t> </a:t>
            </a:r>
            <a:r>
              <a:rPr lang="en-US" sz="1050" dirty="0" err="1"/>
              <a:t>fitur</a:t>
            </a:r>
            <a:r>
              <a:rPr lang="en-US" sz="1050" dirty="0"/>
              <a:t> </a:t>
            </a:r>
            <a:r>
              <a:rPr lang="en-US" sz="1050" dirty="0" err="1"/>
              <a:t>ini</a:t>
            </a:r>
            <a:r>
              <a:rPr lang="en-US" sz="1050" dirty="0"/>
              <a:t>. </a:t>
            </a:r>
            <a:r>
              <a:rPr lang="en-US" sz="1050" dirty="0" err="1"/>
              <a:t>Kesimpulannya</a:t>
            </a:r>
            <a:r>
              <a:rPr lang="en-US" sz="1050" dirty="0"/>
              <a:t>  :</a:t>
            </a:r>
          </a:p>
          <a:p>
            <a:pPr algn="just"/>
            <a:r>
              <a:rPr lang="en-US" sz="1050" dirty="0"/>
              <a:t>- Total Spent </a:t>
            </a:r>
            <a:r>
              <a:rPr lang="en-US" sz="1050" dirty="0" err="1"/>
              <a:t>tinggi</a:t>
            </a:r>
            <a:r>
              <a:rPr lang="en-US" sz="1050" dirty="0"/>
              <a:t> </a:t>
            </a:r>
            <a:r>
              <a:rPr lang="en-US" sz="1050" dirty="0" err="1"/>
              <a:t>dan</a:t>
            </a:r>
            <a:r>
              <a:rPr lang="en-US" sz="1050" dirty="0"/>
              <a:t> Income </a:t>
            </a:r>
            <a:r>
              <a:rPr lang="en-US" sz="1050" dirty="0" err="1"/>
              <a:t>tinggi</a:t>
            </a:r>
            <a:r>
              <a:rPr lang="en-US" sz="1050" dirty="0"/>
              <a:t> --&gt; Consumerist customer with high income and high spending = HIGH SPENDER</a:t>
            </a:r>
          </a:p>
          <a:p>
            <a:pPr algn="just"/>
            <a:r>
              <a:rPr lang="en-US" sz="1050" dirty="0"/>
              <a:t>- Total Spent </a:t>
            </a:r>
            <a:r>
              <a:rPr lang="en-US" sz="1050" dirty="0" err="1"/>
              <a:t>rendah</a:t>
            </a:r>
            <a:r>
              <a:rPr lang="en-US" sz="1050" dirty="0"/>
              <a:t> </a:t>
            </a:r>
            <a:r>
              <a:rPr lang="en-US" sz="1050" dirty="0" err="1"/>
              <a:t>dan</a:t>
            </a:r>
            <a:r>
              <a:rPr lang="en-US" sz="1050" dirty="0"/>
              <a:t> Income </a:t>
            </a:r>
            <a:r>
              <a:rPr lang="en-US" sz="1050" dirty="0" err="1"/>
              <a:t>rendah</a:t>
            </a:r>
            <a:r>
              <a:rPr lang="en-US" sz="1050" dirty="0"/>
              <a:t> --&gt; Non-consumerist Customer with low to medium class income and low expenses = RISK OF CHURN</a:t>
            </a:r>
          </a:p>
          <a:p>
            <a:pPr algn="just"/>
            <a:r>
              <a:rPr lang="en-US" sz="1050" dirty="0"/>
              <a:t>- Total spent </a:t>
            </a:r>
            <a:r>
              <a:rPr lang="en-US" sz="1050" dirty="0" err="1"/>
              <a:t>tinggi</a:t>
            </a:r>
            <a:r>
              <a:rPr lang="en-US" sz="1050" dirty="0"/>
              <a:t> </a:t>
            </a:r>
            <a:r>
              <a:rPr lang="en-US" sz="1050" dirty="0" err="1"/>
              <a:t>dan</a:t>
            </a:r>
            <a:r>
              <a:rPr lang="en-US" sz="1050" dirty="0"/>
              <a:t> income </a:t>
            </a:r>
            <a:r>
              <a:rPr lang="en-US" sz="1050" dirty="0" err="1"/>
              <a:t>tinggi</a:t>
            </a:r>
            <a:r>
              <a:rPr lang="en-US" sz="1050" dirty="0"/>
              <a:t> (</a:t>
            </a:r>
            <a:r>
              <a:rPr lang="en-US" sz="1050" dirty="0" err="1"/>
              <a:t>tapi</a:t>
            </a:r>
            <a:r>
              <a:rPr lang="en-US" sz="1050" dirty="0"/>
              <a:t> </a:t>
            </a:r>
            <a:r>
              <a:rPr lang="en-US" sz="1050" dirty="0" err="1"/>
              <a:t>tidak</a:t>
            </a:r>
            <a:r>
              <a:rPr lang="en-US" sz="1050" dirty="0"/>
              <a:t> </a:t>
            </a:r>
            <a:r>
              <a:rPr lang="en-US" sz="1050" dirty="0" err="1"/>
              <a:t>setinggi</a:t>
            </a:r>
            <a:r>
              <a:rPr lang="en-US" sz="1050" dirty="0"/>
              <a:t> high spender) --&gt; Consumerist customer with medium income and medium expenses = MIDDLE SPENDER</a:t>
            </a:r>
          </a:p>
          <a:p>
            <a:pPr algn="just"/>
            <a:r>
              <a:rPr lang="en-US" sz="1050" dirty="0"/>
              <a:t>- Total spent </a:t>
            </a:r>
            <a:r>
              <a:rPr lang="en-US" sz="1050" dirty="0" err="1"/>
              <a:t>dan</a:t>
            </a:r>
            <a:r>
              <a:rPr lang="en-US" sz="1050" dirty="0"/>
              <a:t> Income </a:t>
            </a:r>
            <a:r>
              <a:rPr lang="en-US" sz="1050" dirty="0" err="1"/>
              <a:t>lebih</a:t>
            </a:r>
            <a:r>
              <a:rPr lang="en-US" sz="1050" dirty="0"/>
              <a:t> </a:t>
            </a:r>
            <a:r>
              <a:rPr lang="en-US" sz="1050" dirty="0" err="1"/>
              <a:t>tinggi</a:t>
            </a:r>
            <a:r>
              <a:rPr lang="en-US" sz="1050" dirty="0"/>
              <a:t> </a:t>
            </a:r>
            <a:r>
              <a:rPr lang="en-US" sz="1050" dirty="0" err="1"/>
              <a:t>dibandingkan</a:t>
            </a:r>
            <a:r>
              <a:rPr lang="en-US" sz="1050" dirty="0"/>
              <a:t> customer </a:t>
            </a:r>
            <a:r>
              <a:rPr lang="en-US" sz="1050" dirty="0" err="1"/>
              <a:t>kluster</a:t>
            </a:r>
            <a:r>
              <a:rPr lang="en-US" sz="1050" dirty="0"/>
              <a:t> Risk of Churn  --&gt; Non-consumerist Customer with low to medium class income and low expenses = LOW SPENDER</a:t>
            </a:r>
          </a:p>
        </p:txBody>
      </p:sp>
      <p:pic>
        <p:nvPicPr>
          <p:cNvPr id="5" name="Picture 4"/>
          <p:cNvPicPr>
            <a:picLocks noChangeAspect="1"/>
          </p:cNvPicPr>
          <p:nvPr/>
        </p:nvPicPr>
        <p:blipFill>
          <a:blip r:embed="rId4"/>
          <a:stretch>
            <a:fillRect/>
          </a:stretch>
        </p:blipFill>
        <p:spPr>
          <a:xfrm>
            <a:off x="152400" y="1124226"/>
            <a:ext cx="5182439" cy="2885676"/>
          </a:xfrm>
          <a:prstGeom prst="rect">
            <a:avLst/>
          </a:prstGeom>
        </p:spPr>
      </p:pic>
    </p:spTree>
    <p:extLst>
      <p:ext uri="{BB962C8B-B14F-4D97-AF65-F5344CB8AC3E}">
        <p14:creationId xmlns:p14="http://schemas.microsoft.com/office/powerpoint/2010/main" val="136727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dirty="0" smtClean="0"/>
              <a:t>4. Total Spent </a:t>
            </a:r>
            <a:r>
              <a:rPr lang="en-US" sz="1600" dirty="0" err="1" smtClean="0"/>
              <a:t>vs</a:t>
            </a:r>
            <a:r>
              <a:rPr lang="en-US" sz="1600" dirty="0" smtClean="0"/>
              <a:t> Conversion Rate </a:t>
            </a:r>
            <a:r>
              <a:rPr lang="en-US" sz="1600" dirty="0" err="1" smtClean="0"/>
              <a:t>tiap</a:t>
            </a:r>
            <a:r>
              <a:rPr lang="en-US" sz="1600" dirty="0" smtClean="0"/>
              <a:t> Cluster</a:t>
            </a:r>
            <a:endParaRPr lang="en-US" sz="1600" dirty="0"/>
          </a:p>
          <a:p>
            <a:pPr marL="114300" indent="0">
              <a:buNone/>
            </a:pPr>
            <a:r>
              <a:rPr lang="en-US" sz="1600"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295514" y="1254441"/>
            <a:ext cx="3706971" cy="1384995"/>
          </a:xfrm>
          <a:prstGeom prst="rect">
            <a:avLst/>
          </a:prstGeom>
        </p:spPr>
        <p:txBody>
          <a:bodyPr wrap="square">
            <a:spAutoFit/>
          </a:bodyPr>
          <a:lstStyle/>
          <a:p>
            <a:pPr algn="just"/>
            <a:r>
              <a:rPr lang="en-US" sz="1050" dirty="0" err="1"/>
              <a:t>Total_spent</a:t>
            </a:r>
            <a:r>
              <a:rPr lang="en-US" sz="1050" dirty="0"/>
              <a:t> </a:t>
            </a:r>
            <a:r>
              <a:rPr lang="en-US" sz="1050" dirty="0" err="1"/>
              <a:t>memiliki</a:t>
            </a:r>
            <a:r>
              <a:rPr lang="en-US" sz="1050" dirty="0"/>
              <a:t> </a:t>
            </a:r>
            <a:r>
              <a:rPr lang="en-US" sz="1050" dirty="0" err="1"/>
              <a:t>korelasi</a:t>
            </a:r>
            <a:r>
              <a:rPr lang="en-US" sz="1050" dirty="0"/>
              <a:t> </a:t>
            </a:r>
            <a:r>
              <a:rPr lang="en-US" sz="1050" dirty="0" err="1"/>
              <a:t>dan</a:t>
            </a:r>
            <a:r>
              <a:rPr lang="en-US" sz="1050" dirty="0"/>
              <a:t> </a:t>
            </a:r>
            <a:r>
              <a:rPr lang="en-US" sz="1050" dirty="0" err="1"/>
              <a:t>kecendrungan</a:t>
            </a:r>
            <a:r>
              <a:rPr lang="en-US" sz="1050" dirty="0"/>
              <a:t> yang </a:t>
            </a:r>
            <a:r>
              <a:rPr lang="en-US" sz="1050" dirty="0" err="1"/>
              <a:t>positif</a:t>
            </a:r>
            <a:r>
              <a:rPr lang="en-US" sz="1050" dirty="0"/>
              <a:t> </a:t>
            </a:r>
            <a:r>
              <a:rPr lang="en-US" sz="1050" dirty="0" err="1"/>
              <a:t>terhadap</a:t>
            </a:r>
            <a:r>
              <a:rPr lang="en-US" sz="1050" dirty="0"/>
              <a:t> conversion rate. Conversion rate </a:t>
            </a:r>
            <a:r>
              <a:rPr lang="en-US" sz="1050" dirty="0" err="1"/>
              <a:t>tinggi</a:t>
            </a:r>
            <a:r>
              <a:rPr lang="en-US" sz="1050" dirty="0"/>
              <a:t>, Total spent </a:t>
            </a:r>
            <a:r>
              <a:rPr lang="en-US" sz="1050" dirty="0" err="1"/>
              <a:t>juga</a:t>
            </a:r>
            <a:r>
              <a:rPr lang="en-US" sz="1050" dirty="0"/>
              <a:t> </a:t>
            </a:r>
            <a:r>
              <a:rPr lang="en-US" sz="1050" dirty="0" err="1"/>
              <a:t>naik</a:t>
            </a:r>
            <a:r>
              <a:rPr lang="en-US" sz="1050" dirty="0"/>
              <a:t>. </a:t>
            </a:r>
            <a:r>
              <a:rPr lang="en-US" sz="1050" dirty="0" err="1"/>
              <a:t>Untuk</a:t>
            </a:r>
            <a:r>
              <a:rPr lang="en-US" sz="1050" dirty="0"/>
              <a:t> </a:t>
            </a:r>
            <a:r>
              <a:rPr lang="en-US" sz="1050" dirty="0" err="1"/>
              <a:t>meningkatkan</a:t>
            </a:r>
            <a:r>
              <a:rPr lang="en-US" sz="1050" dirty="0"/>
              <a:t> total spent customer, </a:t>
            </a:r>
            <a:r>
              <a:rPr lang="en-US" sz="1050" dirty="0" err="1"/>
              <a:t>kita</a:t>
            </a:r>
            <a:r>
              <a:rPr lang="en-US" sz="1050" dirty="0"/>
              <a:t> </a:t>
            </a:r>
            <a:r>
              <a:rPr lang="en-US" sz="1050" dirty="0" err="1"/>
              <a:t>perlu</a:t>
            </a:r>
            <a:r>
              <a:rPr lang="en-US" sz="1050" dirty="0"/>
              <a:t> </a:t>
            </a:r>
            <a:r>
              <a:rPr lang="en-US" sz="1050" dirty="0" err="1"/>
              <a:t>mempertimbangkan</a:t>
            </a:r>
            <a:r>
              <a:rPr lang="en-US" sz="1050" dirty="0"/>
              <a:t> </a:t>
            </a:r>
            <a:r>
              <a:rPr lang="en-US" sz="1050" dirty="0" err="1"/>
              <a:t>bagaimana</a:t>
            </a:r>
            <a:r>
              <a:rPr lang="en-US" sz="1050" dirty="0"/>
              <a:t> </a:t>
            </a:r>
            <a:r>
              <a:rPr lang="en-US" sz="1050" dirty="0" err="1"/>
              <a:t>cara</a:t>
            </a:r>
            <a:r>
              <a:rPr lang="en-US" sz="1050" dirty="0"/>
              <a:t> </a:t>
            </a:r>
            <a:r>
              <a:rPr lang="en-US" sz="1050" dirty="0" err="1"/>
              <a:t>untuk</a:t>
            </a:r>
            <a:r>
              <a:rPr lang="en-US" sz="1050" dirty="0"/>
              <a:t> </a:t>
            </a:r>
            <a:r>
              <a:rPr lang="en-US" sz="1050" dirty="0" err="1"/>
              <a:t>meningkatkan</a:t>
            </a:r>
            <a:r>
              <a:rPr lang="en-US" sz="1050" dirty="0"/>
              <a:t> conversion rate, </a:t>
            </a:r>
            <a:r>
              <a:rPr lang="en-US" sz="1050" dirty="0" err="1"/>
              <a:t>seperti</a:t>
            </a:r>
            <a:r>
              <a:rPr lang="en-US" sz="1050" dirty="0"/>
              <a:t> </a:t>
            </a:r>
            <a:r>
              <a:rPr lang="en-US" sz="1050" dirty="0" err="1"/>
              <a:t>meningkatkan</a:t>
            </a:r>
            <a:r>
              <a:rPr lang="en-US" sz="1050" dirty="0"/>
              <a:t> </a:t>
            </a:r>
            <a:r>
              <a:rPr lang="en-US" sz="1050" dirty="0" err="1"/>
              <a:t>kualitas</a:t>
            </a:r>
            <a:r>
              <a:rPr lang="en-US" sz="1050" dirty="0"/>
              <a:t> website, UI, </a:t>
            </a:r>
            <a:r>
              <a:rPr lang="en-US" sz="1050" dirty="0" err="1"/>
              <a:t>ataupun</a:t>
            </a:r>
            <a:r>
              <a:rPr lang="en-US" sz="1050" dirty="0"/>
              <a:t> </a:t>
            </a:r>
            <a:r>
              <a:rPr lang="en-US" sz="1050" dirty="0" err="1"/>
              <a:t>menambah</a:t>
            </a:r>
            <a:r>
              <a:rPr lang="en-US" sz="1050" dirty="0"/>
              <a:t> </a:t>
            </a:r>
            <a:r>
              <a:rPr lang="en-US" sz="1050" dirty="0" err="1"/>
              <a:t>variasi</a:t>
            </a:r>
            <a:r>
              <a:rPr lang="en-US" sz="1050" dirty="0"/>
              <a:t> </a:t>
            </a:r>
            <a:r>
              <a:rPr lang="en-US" sz="1050" dirty="0" err="1"/>
              <a:t>produk</a:t>
            </a:r>
            <a:r>
              <a:rPr lang="en-US" sz="1050" dirty="0"/>
              <a:t> yang </a:t>
            </a:r>
            <a:r>
              <a:rPr lang="en-US" sz="1050" dirty="0" err="1"/>
              <a:t>dijual</a:t>
            </a:r>
            <a:r>
              <a:rPr lang="en-US" sz="1050" dirty="0"/>
              <a:t> di platform </a:t>
            </a:r>
            <a:r>
              <a:rPr lang="en-US" sz="1050" dirty="0" err="1"/>
              <a:t>kita</a:t>
            </a:r>
            <a:r>
              <a:rPr lang="en-US" sz="1050" dirty="0"/>
              <a:t>. </a:t>
            </a:r>
            <a:r>
              <a:rPr lang="en-US" sz="1050" dirty="0" err="1"/>
              <a:t>Dengan</a:t>
            </a:r>
            <a:r>
              <a:rPr lang="en-US" sz="1050" dirty="0"/>
              <a:t> </a:t>
            </a:r>
            <a:r>
              <a:rPr lang="en-US" sz="1050" dirty="0" err="1"/>
              <a:t>demikian</a:t>
            </a:r>
            <a:r>
              <a:rPr lang="en-US" sz="1050" dirty="0"/>
              <a:t>, </a:t>
            </a:r>
            <a:r>
              <a:rPr lang="en-US" sz="1050" dirty="0" err="1"/>
              <a:t>diharapkan</a:t>
            </a:r>
            <a:r>
              <a:rPr lang="en-US" sz="1050" dirty="0"/>
              <a:t> </a:t>
            </a:r>
            <a:r>
              <a:rPr lang="en-US" sz="1050" dirty="0" err="1"/>
              <a:t>dapat</a:t>
            </a:r>
            <a:r>
              <a:rPr lang="en-US" sz="1050" dirty="0"/>
              <a:t> </a:t>
            </a:r>
            <a:r>
              <a:rPr lang="en-US" sz="1050" dirty="0" err="1"/>
              <a:t>meningkatkan</a:t>
            </a:r>
            <a:r>
              <a:rPr lang="en-US" sz="1050" dirty="0"/>
              <a:t> </a:t>
            </a:r>
            <a:r>
              <a:rPr lang="en-US" sz="1050" dirty="0" err="1"/>
              <a:t>total_spent</a:t>
            </a:r>
            <a:r>
              <a:rPr lang="en-US" sz="1050" dirty="0"/>
              <a:t> </a:t>
            </a:r>
            <a:r>
              <a:rPr lang="en-US" sz="1050" dirty="0" err="1"/>
              <a:t>dari</a:t>
            </a:r>
            <a:r>
              <a:rPr lang="en-US" sz="1050" dirty="0"/>
              <a:t> customer. </a:t>
            </a:r>
          </a:p>
        </p:txBody>
      </p:sp>
      <p:pic>
        <p:nvPicPr>
          <p:cNvPr id="4" name="Picture 3"/>
          <p:cNvPicPr>
            <a:picLocks noChangeAspect="1"/>
          </p:cNvPicPr>
          <p:nvPr/>
        </p:nvPicPr>
        <p:blipFill>
          <a:blip r:embed="rId4"/>
          <a:stretch>
            <a:fillRect/>
          </a:stretch>
        </p:blipFill>
        <p:spPr>
          <a:xfrm>
            <a:off x="17593" y="1051851"/>
            <a:ext cx="5277921" cy="2958050"/>
          </a:xfrm>
          <a:prstGeom prst="rect">
            <a:avLst/>
          </a:prstGeom>
        </p:spPr>
      </p:pic>
    </p:spTree>
    <p:extLst>
      <p:ext uri="{BB962C8B-B14F-4D97-AF65-F5344CB8AC3E}">
        <p14:creationId xmlns:p14="http://schemas.microsoft.com/office/powerpoint/2010/main" val="393167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dirty="0"/>
              <a:t>5</a:t>
            </a:r>
            <a:r>
              <a:rPr lang="en-US" sz="1600" dirty="0" smtClean="0"/>
              <a:t>. </a:t>
            </a:r>
            <a:r>
              <a:rPr lang="en-US" sz="1600" dirty="0"/>
              <a:t>Total Children </a:t>
            </a:r>
            <a:r>
              <a:rPr lang="en-US" sz="1600" dirty="0" err="1"/>
              <a:t>vs</a:t>
            </a:r>
            <a:r>
              <a:rPr lang="en-US" sz="1600" dirty="0"/>
              <a:t> Conversion Rate</a:t>
            </a:r>
          </a:p>
          <a:p>
            <a:pPr marL="114300" indent="0">
              <a:buNone/>
            </a:pPr>
            <a:endParaRPr lang="en-US" sz="1600" dirty="0"/>
          </a:p>
          <a:p>
            <a:pPr marL="114300" indent="0">
              <a:buNone/>
            </a:pPr>
            <a:r>
              <a:rPr lang="en-US" sz="1600"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423544" y="1246451"/>
            <a:ext cx="3706971" cy="1869743"/>
          </a:xfrm>
          <a:prstGeom prst="rect">
            <a:avLst/>
          </a:prstGeom>
        </p:spPr>
        <p:txBody>
          <a:bodyPr wrap="square">
            <a:spAutoFit/>
          </a:bodyPr>
          <a:lstStyle/>
          <a:p>
            <a:pPr algn="just"/>
            <a:r>
              <a:rPr lang="en-US" sz="1050" dirty="0" err="1"/>
              <a:t>Jumlah</a:t>
            </a:r>
            <a:r>
              <a:rPr lang="en-US" sz="1050" dirty="0"/>
              <a:t> </a:t>
            </a:r>
            <a:r>
              <a:rPr lang="en-US" sz="1050" dirty="0" err="1"/>
              <a:t>anak</a:t>
            </a:r>
            <a:r>
              <a:rPr lang="en-US" sz="1050" dirty="0"/>
              <a:t> </a:t>
            </a:r>
            <a:r>
              <a:rPr lang="en-US" sz="1050" dirty="0" err="1"/>
              <a:t>juga</a:t>
            </a:r>
            <a:r>
              <a:rPr lang="en-US" sz="1050" dirty="0"/>
              <a:t> </a:t>
            </a:r>
            <a:r>
              <a:rPr lang="en-US" sz="1050" dirty="0" err="1"/>
              <a:t>mempengaruhi</a:t>
            </a:r>
            <a:r>
              <a:rPr lang="en-US" sz="1050" dirty="0"/>
              <a:t> conversion rate </a:t>
            </a:r>
            <a:r>
              <a:rPr lang="en-US" sz="1050" dirty="0" err="1"/>
              <a:t>kunjungan</a:t>
            </a:r>
            <a:r>
              <a:rPr lang="en-US" sz="1050" dirty="0"/>
              <a:t> </a:t>
            </a:r>
            <a:r>
              <a:rPr lang="en-US" sz="1050" dirty="0" err="1"/>
              <a:t>pada</a:t>
            </a:r>
            <a:r>
              <a:rPr lang="en-US" sz="1050" dirty="0"/>
              <a:t> web </a:t>
            </a:r>
            <a:r>
              <a:rPr lang="en-US" sz="1050" dirty="0" err="1"/>
              <a:t>kita</a:t>
            </a:r>
            <a:r>
              <a:rPr lang="en-US" sz="1050" dirty="0"/>
              <a:t>. </a:t>
            </a:r>
            <a:r>
              <a:rPr lang="en-US" sz="1050" dirty="0" err="1"/>
              <a:t>semakin</a:t>
            </a:r>
            <a:r>
              <a:rPr lang="en-US" sz="1050" dirty="0"/>
              <a:t> </a:t>
            </a:r>
            <a:r>
              <a:rPr lang="en-US" sz="1050" dirty="0" err="1"/>
              <a:t>sedikit</a:t>
            </a:r>
            <a:r>
              <a:rPr lang="en-US" sz="1050" dirty="0"/>
              <a:t> </a:t>
            </a:r>
            <a:r>
              <a:rPr lang="en-US" sz="1050" dirty="0" err="1"/>
              <a:t>jumlah</a:t>
            </a:r>
            <a:r>
              <a:rPr lang="en-US" sz="1050" dirty="0"/>
              <a:t> </a:t>
            </a:r>
            <a:r>
              <a:rPr lang="en-US" sz="1050" dirty="0" err="1"/>
              <a:t>anak</a:t>
            </a:r>
            <a:r>
              <a:rPr lang="en-US" sz="1050" dirty="0"/>
              <a:t>, conversion rate </a:t>
            </a:r>
            <a:r>
              <a:rPr lang="en-US" sz="1050" dirty="0" err="1"/>
              <a:t>semakin</a:t>
            </a:r>
            <a:r>
              <a:rPr lang="en-US" sz="1050" dirty="0"/>
              <a:t> </a:t>
            </a:r>
            <a:r>
              <a:rPr lang="en-US" sz="1050" dirty="0" err="1"/>
              <a:t>tinggi</a:t>
            </a:r>
            <a:r>
              <a:rPr lang="en-US" sz="1050" dirty="0"/>
              <a:t> </a:t>
            </a:r>
            <a:r>
              <a:rPr lang="en-US" sz="1050" dirty="0" err="1"/>
              <a:t>dan</a:t>
            </a:r>
            <a:r>
              <a:rPr lang="en-US" sz="1050" dirty="0"/>
              <a:t> </a:t>
            </a:r>
            <a:r>
              <a:rPr lang="en-US" sz="1050" dirty="0" err="1"/>
              <a:t>mayoritas</a:t>
            </a:r>
            <a:r>
              <a:rPr lang="en-US" sz="1050" dirty="0"/>
              <a:t> </a:t>
            </a:r>
            <a:r>
              <a:rPr lang="en-US" sz="1050" dirty="0" err="1"/>
              <a:t>dari</a:t>
            </a:r>
            <a:r>
              <a:rPr lang="en-US" sz="1050" dirty="0"/>
              <a:t> cluster `High Spender` </a:t>
            </a:r>
            <a:r>
              <a:rPr lang="en-US" sz="1050" dirty="0" err="1"/>
              <a:t>adalah</a:t>
            </a:r>
            <a:r>
              <a:rPr lang="en-US" sz="1050" dirty="0"/>
              <a:t> customer yang </a:t>
            </a:r>
            <a:r>
              <a:rPr lang="en-US" sz="1050" dirty="0" err="1"/>
              <a:t>memiliki</a:t>
            </a:r>
            <a:r>
              <a:rPr lang="en-US" sz="1050" dirty="0"/>
              <a:t> </a:t>
            </a:r>
            <a:r>
              <a:rPr lang="en-US" sz="1050" dirty="0" err="1"/>
              <a:t>anak</a:t>
            </a:r>
            <a:r>
              <a:rPr lang="en-US" sz="1050" dirty="0"/>
              <a:t> 0. </a:t>
            </a:r>
            <a:r>
              <a:rPr lang="en-US" sz="1050" dirty="0" err="1"/>
              <a:t>Karena</a:t>
            </a:r>
            <a:r>
              <a:rPr lang="en-US" sz="1050" dirty="0"/>
              <a:t> </a:t>
            </a:r>
            <a:r>
              <a:rPr lang="en-US" sz="1050" dirty="0" err="1"/>
              <a:t>mayoritas</a:t>
            </a:r>
            <a:r>
              <a:rPr lang="en-US" sz="1050" dirty="0"/>
              <a:t> </a:t>
            </a:r>
            <a:r>
              <a:rPr lang="en-US" sz="1050" dirty="0" err="1"/>
              <a:t>pengunjung</a:t>
            </a:r>
            <a:r>
              <a:rPr lang="en-US" sz="1050" dirty="0"/>
              <a:t> web </a:t>
            </a:r>
            <a:r>
              <a:rPr lang="en-US" sz="1050" dirty="0" err="1"/>
              <a:t>adalah</a:t>
            </a:r>
            <a:r>
              <a:rPr lang="en-US" sz="1050" dirty="0"/>
              <a:t> customer yang </a:t>
            </a:r>
            <a:r>
              <a:rPr lang="en-US" sz="1050" dirty="0" err="1"/>
              <a:t>memiliki</a:t>
            </a:r>
            <a:r>
              <a:rPr lang="en-US" sz="1050" dirty="0"/>
              <a:t> </a:t>
            </a:r>
            <a:r>
              <a:rPr lang="en-US" sz="1050" dirty="0" err="1"/>
              <a:t>anak</a:t>
            </a:r>
            <a:r>
              <a:rPr lang="en-US" sz="1050" dirty="0"/>
              <a:t>, </a:t>
            </a:r>
            <a:r>
              <a:rPr lang="en-US" sz="1050" dirty="0" err="1"/>
              <a:t>maka</a:t>
            </a:r>
            <a:r>
              <a:rPr lang="en-US" sz="1050" dirty="0"/>
              <a:t> </a:t>
            </a:r>
            <a:r>
              <a:rPr lang="en-US" sz="1050" dirty="0" err="1"/>
              <a:t>direkomendasikan</a:t>
            </a:r>
            <a:r>
              <a:rPr lang="en-US" sz="1050" dirty="0"/>
              <a:t> </a:t>
            </a:r>
            <a:r>
              <a:rPr lang="en-US" sz="1050" dirty="0" err="1"/>
              <a:t>untuk</a:t>
            </a:r>
            <a:r>
              <a:rPr lang="en-US" sz="1050" dirty="0"/>
              <a:t> </a:t>
            </a:r>
            <a:r>
              <a:rPr lang="en-US" sz="1050" dirty="0" err="1"/>
              <a:t>menambah</a:t>
            </a:r>
            <a:r>
              <a:rPr lang="en-US" sz="1050" dirty="0"/>
              <a:t> </a:t>
            </a:r>
            <a:r>
              <a:rPr lang="en-US" sz="1050" dirty="0" err="1"/>
              <a:t>produk-produk</a:t>
            </a:r>
            <a:r>
              <a:rPr lang="en-US" sz="1050" dirty="0"/>
              <a:t> </a:t>
            </a:r>
            <a:r>
              <a:rPr lang="en-US" sz="1050" dirty="0" err="1"/>
              <a:t>perlengkapan</a:t>
            </a:r>
            <a:r>
              <a:rPr lang="en-US" sz="1050" dirty="0"/>
              <a:t> </a:t>
            </a:r>
            <a:r>
              <a:rPr lang="en-US" sz="1050" dirty="0" err="1"/>
              <a:t>anak</a:t>
            </a:r>
            <a:r>
              <a:rPr lang="en-US" sz="1050" dirty="0"/>
              <a:t> </a:t>
            </a:r>
            <a:r>
              <a:rPr lang="en-US" sz="1050" dirty="0" err="1"/>
              <a:t>atau</a:t>
            </a:r>
            <a:r>
              <a:rPr lang="en-US" sz="1050" dirty="0"/>
              <a:t> </a:t>
            </a:r>
            <a:r>
              <a:rPr lang="en-US" sz="1050" dirty="0" err="1"/>
              <a:t>bayi</a:t>
            </a:r>
            <a:r>
              <a:rPr lang="en-US" sz="1050" dirty="0"/>
              <a:t> </a:t>
            </a:r>
            <a:r>
              <a:rPr lang="en-US" sz="1050" dirty="0" err="1"/>
              <a:t>pada</a:t>
            </a:r>
            <a:r>
              <a:rPr lang="en-US" sz="1050" dirty="0"/>
              <a:t> platform </a:t>
            </a:r>
            <a:r>
              <a:rPr lang="en-US" sz="1050" dirty="0" err="1"/>
              <a:t>kita</a:t>
            </a:r>
            <a:r>
              <a:rPr lang="en-US" sz="1050" dirty="0"/>
              <a:t> </a:t>
            </a:r>
            <a:r>
              <a:rPr lang="en-US" sz="1050" dirty="0" err="1"/>
              <a:t>untuk</a:t>
            </a:r>
            <a:r>
              <a:rPr lang="en-US" sz="1050" dirty="0"/>
              <a:t> </a:t>
            </a:r>
            <a:r>
              <a:rPr lang="en-US" sz="1050" dirty="0" err="1"/>
              <a:t>meningkatkan</a:t>
            </a:r>
            <a:r>
              <a:rPr lang="en-US" sz="1050" dirty="0"/>
              <a:t> </a:t>
            </a:r>
            <a:r>
              <a:rPr lang="en-US" sz="1050" dirty="0" err="1"/>
              <a:t>kunjungan</a:t>
            </a:r>
            <a:r>
              <a:rPr lang="en-US" sz="1050" dirty="0"/>
              <a:t> customer yang </a:t>
            </a:r>
            <a:r>
              <a:rPr lang="en-US" sz="1050" dirty="0" err="1"/>
              <a:t>memiliki</a:t>
            </a:r>
            <a:r>
              <a:rPr lang="en-US" sz="1050" dirty="0"/>
              <a:t> </a:t>
            </a:r>
            <a:r>
              <a:rPr lang="en-US" sz="1050" dirty="0" err="1"/>
              <a:t>anak</a:t>
            </a:r>
            <a:r>
              <a:rPr lang="en-US" sz="1050" dirty="0"/>
              <a:t>. </a:t>
            </a:r>
            <a:r>
              <a:rPr lang="en-US" sz="1050" dirty="0" err="1"/>
              <a:t>Dengan</a:t>
            </a:r>
            <a:r>
              <a:rPr lang="en-US" sz="1050" dirty="0"/>
              <a:t> </a:t>
            </a:r>
            <a:r>
              <a:rPr lang="en-US" sz="1050" dirty="0" err="1"/>
              <a:t>demikian</a:t>
            </a:r>
            <a:r>
              <a:rPr lang="en-US" sz="1050" dirty="0"/>
              <a:t>, </a:t>
            </a:r>
            <a:r>
              <a:rPr lang="en-US" sz="1050" dirty="0" err="1"/>
              <a:t>jika</a:t>
            </a:r>
            <a:r>
              <a:rPr lang="en-US" sz="1050" dirty="0"/>
              <a:t> </a:t>
            </a:r>
            <a:r>
              <a:rPr lang="en-US" sz="1050" dirty="0" err="1"/>
              <a:t>kunjungan</a:t>
            </a:r>
            <a:r>
              <a:rPr lang="en-US" sz="1050" dirty="0"/>
              <a:t> </a:t>
            </a:r>
            <a:r>
              <a:rPr lang="en-US" sz="1050" dirty="0" err="1"/>
              <a:t>makin</a:t>
            </a:r>
            <a:r>
              <a:rPr lang="en-US" sz="1050" dirty="0"/>
              <a:t> </a:t>
            </a:r>
            <a:r>
              <a:rPr lang="en-US" sz="1050" dirty="0" err="1"/>
              <a:t>tinggi</a:t>
            </a:r>
            <a:r>
              <a:rPr lang="en-US" sz="1050" dirty="0"/>
              <a:t>, </a:t>
            </a:r>
            <a:r>
              <a:rPr lang="en-US" sz="1050" dirty="0" err="1"/>
              <a:t>maka</a:t>
            </a:r>
            <a:r>
              <a:rPr lang="en-US" sz="1050" dirty="0"/>
              <a:t> </a:t>
            </a:r>
            <a:r>
              <a:rPr lang="en-US" sz="1050" dirty="0" err="1"/>
              <a:t>diharapkan</a:t>
            </a:r>
            <a:r>
              <a:rPr lang="en-US" sz="1050" dirty="0"/>
              <a:t> </a:t>
            </a:r>
            <a:r>
              <a:rPr lang="en-US" sz="1050" dirty="0" err="1"/>
              <a:t>juga</a:t>
            </a:r>
            <a:r>
              <a:rPr lang="en-US" sz="1050" dirty="0"/>
              <a:t> </a:t>
            </a:r>
            <a:r>
              <a:rPr lang="en-US" sz="1050" dirty="0" err="1"/>
              <a:t>meningkatkan</a:t>
            </a:r>
            <a:r>
              <a:rPr lang="en-US" sz="1050" dirty="0"/>
              <a:t> revenue </a:t>
            </a:r>
            <a:r>
              <a:rPr lang="en-US" sz="1050" dirty="0" err="1"/>
              <a:t>terhadap</a:t>
            </a:r>
            <a:r>
              <a:rPr lang="en-US" sz="1050" dirty="0"/>
              <a:t> </a:t>
            </a:r>
            <a:r>
              <a:rPr lang="en-US" sz="1050" dirty="0" err="1"/>
              <a:t>perusahaan</a:t>
            </a:r>
            <a:r>
              <a:rPr lang="en-US" sz="1050" dirty="0"/>
              <a:t>. </a:t>
            </a:r>
          </a:p>
        </p:txBody>
      </p:sp>
      <p:pic>
        <p:nvPicPr>
          <p:cNvPr id="3" name="Picture 2"/>
          <p:cNvPicPr>
            <a:picLocks noChangeAspect="1"/>
          </p:cNvPicPr>
          <p:nvPr/>
        </p:nvPicPr>
        <p:blipFill>
          <a:blip r:embed="rId4"/>
          <a:stretch>
            <a:fillRect/>
          </a:stretch>
        </p:blipFill>
        <p:spPr>
          <a:xfrm>
            <a:off x="17593" y="976138"/>
            <a:ext cx="5405951" cy="3029806"/>
          </a:xfrm>
          <a:prstGeom prst="rect">
            <a:avLst/>
          </a:prstGeom>
        </p:spPr>
      </p:pic>
    </p:spTree>
    <p:extLst>
      <p:ext uri="{BB962C8B-B14F-4D97-AF65-F5344CB8AC3E}">
        <p14:creationId xmlns:p14="http://schemas.microsoft.com/office/powerpoint/2010/main" val="317491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4" name="Rectangle 3"/>
          <p:cNvSpPr/>
          <p:nvPr/>
        </p:nvSpPr>
        <p:spPr>
          <a:xfrm>
            <a:off x="4783155" y="1125200"/>
            <a:ext cx="4233690" cy="2893100"/>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Pengamatan</a:t>
            </a:r>
            <a:r>
              <a:rPr lang="en-US" dirty="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Conversion rate </a:t>
            </a:r>
            <a:r>
              <a:rPr lang="en-US" dirty="0" err="1" smtClean="0">
                <a:solidFill>
                  <a:schemeClr val="tx1"/>
                </a:solidFill>
                <a:latin typeface="Calibri" panose="020F0502020204030204" pitchFamily="34" charset="0"/>
                <a:cs typeface="Calibri" panose="020F0502020204030204" pitchFamily="34" charset="0"/>
              </a:rPr>
              <a:t>cenderung</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customer yang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income yang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pula. </a:t>
            </a:r>
          </a:p>
          <a:p>
            <a:pPr marL="285750" indent="-285750">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Total_spent</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kecendrungan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atau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pengaruh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conversion rate. </a:t>
            </a:r>
            <a:r>
              <a:rPr lang="en-US" dirty="0" err="1" smtClean="0">
                <a:solidFill>
                  <a:schemeClr val="tx1"/>
                </a:solidFill>
                <a:latin typeface="Calibri" panose="020F0502020204030204" pitchFamily="34" charset="0"/>
                <a:cs typeface="Calibri" panose="020F0502020204030204" pitchFamily="34" charset="0"/>
              </a:rPr>
              <a:t>Total_spent</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cenderung</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conversion rate yang relative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Umur</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tidak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begitu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berkorelasi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atau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tidak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pengaruh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conversion rate</a:t>
            </a:r>
          </a:p>
          <a:p>
            <a:r>
              <a:rPr lang="en-US" dirty="0" err="1" smtClean="0">
                <a:solidFill>
                  <a:schemeClr val="tx1"/>
                </a:solidFill>
                <a:latin typeface="Calibri" panose="020F0502020204030204" pitchFamily="34" charset="0"/>
                <a:cs typeface="Calibri" panose="020F0502020204030204" pitchFamily="34" charset="0"/>
              </a:rPr>
              <a:t>Pengamatan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lainnya</a:t>
            </a:r>
            <a:r>
              <a:rPr lang="en-US" dirty="0" smtClean="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Income </a:t>
            </a:r>
            <a:r>
              <a:rPr lang="en-US" dirty="0" err="1" smtClean="0">
                <a:solidFill>
                  <a:schemeClr val="tx1"/>
                </a:solidFill>
                <a:latin typeface="Calibri" panose="020F0502020204030204" pitchFamily="34" charset="0"/>
                <a:cs typeface="Calibri" panose="020F0502020204030204" pitchFamily="34" charset="0"/>
              </a:rPr>
              <a:t>berkorelasi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income. </a:t>
            </a:r>
            <a:r>
              <a:rPr lang="en-US" dirty="0" err="1" smtClean="0">
                <a:solidFill>
                  <a:schemeClr val="tx1"/>
                </a:solidFill>
                <a:latin typeface="Calibri" panose="020F0502020204030204" pitchFamily="34" charset="0"/>
                <a:cs typeface="Calibri" panose="020F0502020204030204" pitchFamily="34" charset="0"/>
              </a:rPr>
              <a:t>Semakin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income, </a:t>
            </a:r>
            <a:r>
              <a:rPr lang="en-US" dirty="0" err="1" smtClean="0">
                <a:solidFill>
                  <a:schemeClr val="tx1"/>
                </a:solidFill>
                <a:latin typeface="Calibri" panose="020F0502020204030204" pitchFamily="34" charset="0"/>
                <a:cs typeface="Calibri" panose="020F0502020204030204" pitchFamily="34" charset="0"/>
              </a:rPr>
              <a:t>semakin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pula conversion rate </a:t>
            </a:r>
            <a:r>
              <a:rPr lang="en-US" dirty="0" err="1" smtClean="0">
                <a:solidFill>
                  <a:schemeClr val="tx1"/>
                </a:solidFill>
                <a:latin typeface="Calibri" panose="020F0502020204030204" pitchFamily="34" charset="0"/>
                <a:cs typeface="Calibri" panose="020F0502020204030204" pitchFamily="34" charset="0"/>
              </a:rPr>
              <a:t>nya</a:t>
            </a:r>
            <a:r>
              <a:rPr lang="en-US" dirty="0" smtClean="0">
                <a:solidFill>
                  <a:schemeClr val="tx1"/>
                </a:solidFill>
                <a:latin typeface="Calibri" panose="020F0502020204030204" pitchFamily="34" charset="0"/>
                <a:cs typeface="Calibri" panose="020F0502020204030204" pitchFamily="34" charset="0"/>
              </a:rPr>
              <a:t>. </a:t>
            </a:r>
          </a:p>
        </p:txBody>
      </p:sp>
      <p:pic>
        <p:nvPicPr>
          <p:cNvPr id="12" name="Picture 11"/>
          <p:cNvPicPr>
            <a:picLocks noChangeAspect="1"/>
          </p:cNvPicPr>
          <p:nvPr/>
        </p:nvPicPr>
        <p:blipFill>
          <a:blip r:embed="rId4"/>
          <a:stretch>
            <a:fillRect/>
          </a:stretch>
        </p:blipFill>
        <p:spPr>
          <a:xfrm>
            <a:off x="29306" y="560525"/>
            <a:ext cx="4275994" cy="4275994"/>
          </a:xfrm>
          <a:prstGeom prst="rect">
            <a:avLst/>
          </a:prstGeom>
        </p:spPr>
      </p:pic>
      <p:sp>
        <p:nvSpPr>
          <p:cNvPr id="13" name="Rectangle 12"/>
          <p:cNvSpPr/>
          <p:nvPr/>
        </p:nvSpPr>
        <p:spPr>
          <a:xfrm>
            <a:off x="29306" y="1581150"/>
            <a:ext cx="4428394" cy="108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314450" y="1657350"/>
            <a:ext cx="962025" cy="914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14450" y="1657350"/>
            <a:ext cx="929053" cy="934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15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3" name="Picture 2"/>
          <p:cNvPicPr>
            <a:picLocks noChangeAspect="1"/>
          </p:cNvPicPr>
          <p:nvPr/>
        </p:nvPicPr>
        <p:blipFill>
          <a:blip r:embed="rId4"/>
          <a:stretch>
            <a:fillRect/>
          </a:stretch>
        </p:blipFill>
        <p:spPr>
          <a:xfrm>
            <a:off x="720315" y="978869"/>
            <a:ext cx="7857628" cy="2326560"/>
          </a:xfrm>
          <a:prstGeom prst="rect">
            <a:avLst/>
          </a:prstGeom>
        </p:spPr>
      </p:pic>
      <p:sp>
        <p:nvSpPr>
          <p:cNvPr id="4" name="Rectangle 3"/>
          <p:cNvSpPr/>
          <p:nvPr/>
        </p:nvSpPr>
        <p:spPr>
          <a:xfrm>
            <a:off x="159300" y="3284427"/>
            <a:ext cx="8418643" cy="1384995"/>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Pengamatan</a:t>
            </a:r>
            <a:r>
              <a:rPr lang="en-US" dirty="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customer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dengan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tingkat</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pendidikan</a:t>
            </a:r>
            <a:r>
              <a:rPr lang="en-US" dirty="0">
                <a:solidFill>
                  <a:schemeClr val="tx1"/>
                </a:solidFill>
                <a:latin typeface="Calibri" panose="020F0502020204030204" pitchFamily="34" charset="0"/>
                <a:cs typeface="Calibri" panose="020F0502020204030204" pitchFamily="34" charset="0"/>
              </a:rPr>
              <a:t> S1 </a:t>
            </a:r>
            <a:r>
              <a:rPr lang="en-US" dirty="0" err="1">
                <a:solidFill>
                  <a:schemeClr val="tx1"/>
                </a:solidFill>
                <a:latin typeface="Calibri" panose="020F0502020204030204" pitchFamily="34" charset="0"/>
                <a:cs typeface="Calibri" panose="020F0502020204030204" pitchFamily="34" charset="0"/>
              </a:rPr>
              <a:t>cenderung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memiliki</a:t>
            </a:r>
            <a:r>
              <a:rPr lang="en-US" dirty="0">
                <a:solidFill>
                  <a:schemeClr val="tx1"/>
                </a:solidFill>
                <a:latin typeface="Calibri" panose="020F0502020204030204" pitchFamily="34" charset="0"/>
                <a:cs typeface="Calibri" panose="020F0502020204030204" pitchFamily="34" charset="0"/>
              </a:rPr>
              <a:t> conversion rate yang </a:t>
            </a:r>
            <a:r>
              <a:rPr lang="en-US" dirty="0" err="1" smtClean="0">
                <a:solidFill>
                  <a:schemeClr val="tx1"/>
                </a:solidFill>
                <a:latin typeface="Calibri" panose="020F0502020204030204" pitchFamily="34" charset="0"/>
                <a:cs typeface="Calibri" panose="020F0502020204030204" pitchFamily="34" charset="0"/>
              </a:rPr>
              <a:t>tinggi</a:t>
            </a:r>
            <a:endParaRPr lang="en-US" dirty="0" smtClean="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Customer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dengan</a:t>
            </a:r>
            <a:r>
              <a:rPr lang="en-US" dirty="0">
                <a:solidFill>
                  <a:schemeClr val="tx1"/>
                </a:solidFill>
                <a:latin typeface="Calibri" panose="020F0502020204030204" pitchFamily="34" charset="0"/>
                <a:cs typeface="Calibri" panose="020F0502020204030204" pitchFamily="34" charset="0"/>
              </a:rPr>
              <a:t> status '</a:t>
            </a:r>
            <a:r>
              <a:rPr lang="en-US" dirty="0" err="1">
                <a:solidFill>
                  <a:schemeClr val="tx1"/>
                </a:solidFill>
                <a:latin typeface="Calibri" panose="020F0502020204030204" pitchFamily="34" charset="0"/>
                <a:cs typeface="Calibri" panose="020F0502020204030204" pitchFamily="34" charset="0"/>
              </a:rPr>
              <a:t>menikah</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juga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cenderung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memilki</a:t>
            </a:r>
            <a:r>
              <a:rPr lang="en-US" dirty="0">
                <a:solidFill>
                  <a:schemeClr val="tx1"/>
                </a:solidFill>
                <a:latin typeface="Calibri" panose="020F0502020204030204" pitchFamily="34" charset="0"/>
                <a:cs typeface="Calibri" panose="020F0502020204030204" pitchFamily="34" charset="0"/>
              </a:rPr>
              <a:t> conversion rate yang </a:t>
            </a:r>
            <a:r>
              <a:rPr lang="en-US" dirty="0" err="1">
                <a:solidFill>
                  <a:schemeClr val="tx1"/>
                </a:solidFill>
                <a:latin typeface="Calibri" panose="020F0502020204030204" pitchFamily="34" charset="0"/>
                <a:cs typeface="Calibri" panose="020F0502020204030204" pitchFamily="34" charset="0"/>
              </a:rPr>
              <a:t>tinggi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kemudian</a:t>
            </a:r>
            <a:r>
              <a:rPr lang="en-US" dirty="0">
                <a:solidFill>
                  <a:schemeClr val="tx1"/>
                </a:solidFill>
                <a:latin typeface="Calibri" panose="020F0502020204030204" pitchFamily="34" charset="0"/>
                <a:cs typeface="Calibri" panose="020F0502020204030204" pitchFamily="34" charset="0"/>
              </a:rPr>
              <a:t> customer yang </a:t>
            </a:r>
            <a:r>
              <a:rPr lang="en-US" dirty="0" err="1">
                <a:solidFill>
                  <a:schemeClr val="tx1"/>
                </a:solidFill>
                <a:latin typeface="Calibri" panose="020F0502020204030204" pitchFamily="34" charset="0"/>
                <a:cs typeface="Calibri" panose="020F0502020204030204" pitchFamily="34" charset="0"/>
              </a:rPr>
              <a:t>bertunangan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lajang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juga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memiliki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kecendrungan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yangn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tinggi</a:t>
            </a:r>
            <a:r>
              <a:rPr lang="en-US" dirty="0">
                <a:solidFill>
                  <a:schemeClr val="tx1"/>
                </a:solidFill>
                <a:latin typeface="Calibri" panose="020F0502020204030204" pitchFamily="34" charset="0"/>
                <a:cs typeface="Calibri" panose="020F0502020204030204" pitchFamily="34" charset="0"/>
              </a:rPr>
              <a:t>. </a:t>
            </a:r>
            <a:endParaRPr lang="en-US" dirty="0" smtClean="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Middle</a:t>
            </a:r>
            <a:r>
              <a:rPr lang="en-US" dirty="0">
                <a:solidFill>
                  <a:schemeClr val="tx1"/>
                </a:solidFill>
                <a:latin typeface="Calibri" panose="020F0502020204030204" pitchFamily="34" charset="0"/>
                <a:cs typeface="Calibri" panose="020F0502020204030204" pitchFamily="34" charset="0"/>
              </a:rPr>
              <a:t> age </a:t>
            </a:r>
            <a:r>
              <a:rPr lang="en-US" dirty="0" err="1">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mature </a:t>
            </a:r>
            <a:r>
              <a:rPr lang="en-US" dirty="0" err="1">
                <a:solidFill>
                  <a:schemeClr val="tx1"/>
                </a:solidFill>
                <a:latin typeface="Calibri" panose="020F0502020204030204" pitchFamily="34" charset="0"/>
                <a:cs typeface="Calibri" panose="020F0502020204030204" pitchFamily="34" charset="0"/>
              </a:rPr>
              <a:t>serta</a:t>
            </a:r>
            <a:r>
              <a:rPr lang="en-US" dirty="0">
                <a:solidFill>
                  <a:schemeClr val="tx1"/>
                </a:solidFill>
                <a:latin typeface="Calibri" panose="020F0502020204030204" pitchFamily="34" charset="0"/>
                <a:cs typeface="Calibri" panose="020F0502020204030204" pitchFamily="34" charset="0"/>
              </a:rPr>
              <a:t> adult </a:t>
            </a:r>
            <a:r>
              <a:rPr lang="en-US" dirty="0" err="1">
                <a:solidFill>
                  <a:schemeClr val="tx1"/>
                </a:solidFill>
                <a:latin typeface="Calibri" panose="020F0502020204030204" pitchFamily="34" charset="0"/>
                <a:cs typeface="Calibri" panose="020F0502020204030204" pitchFamily="34" charset="0"/>
              </a:rPr>
              <a:t>merupakan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kategori</a:t>
            </a:r>
            <a:r>
              <a:rPr lang="en-US" dirty="0">
                <a:solidFill>
                  <a:schemeClr val="tx1"/>
                </a:solidFill>
                <a:latin typeface="Calibri" panose="020F0502020204030204" pitchFamily="34" charset="0"/>
                <a:cs typeface="Calibri" panose="020F0502020204030204" pitchFamily="34" charset="0"/>
              </a:rPr>
              <a:t> customer yang </a:t>
            </a:r>
            <a:r>
              <a:rPr lang="en-US" dirty="0" err="1">
                <a:solidFill>
                  <a:schemeClr val="tx1"/>
                </a:solidFill>
                <a:latin typeface="Calibri" panose="020F0502020204030204" pitchFamily="34" charset="0"/>
                <a:cs typeface="Calibri" panose="020F0502020204030204" pitchFamily="34" charset="0"/>
              </a:rPr>
              <a:t>dibagi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berdasarkan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umur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Baik</a:t>
            </a:r>
            <a:r>
              <a:rPr lang="en-US" dirty="0">
                <a:solidFill>
                  <a:schemeClr val="tx1"/>
                </a:solidFill>
                <a:latin typeface="Calibri" panose="020F0502020204030204" pitchFamily="34" charset="0"/>
                <a:cs typeface="Calibri" panose="020F0502020204030204" pitchFamily="34" charset="0"/>
              </a:rPr>
              <a:t> middle age, </a:t>
            </a:r>
            <a:r>
              <a:rPr lang="en-US" dirty="0" err="1">
                <a:solidFill>
                  <a:schemeClr val="tx1"/>
                </a:solidFill>
                <a:latin typeface="Calibri" panose="020F0502020204030204" pitchFamily="34" charset="0"/>
                <a:cs typeface="Calibri" panose="020F0502020204030204" pitchFamily="34" charset="0"/>
              </a:rPr>
              <a:t>maupun</a:t>
            </a:r>
            <a:r>
              <a:rPr lang="en-US" dirty="0">
                <a:solidFill>
                  <a:schemeClr val="tx1"/>
                </a:solidFill>
                <a:latin typeface="Calibri" panose="020F0502020204030204" pitchFamily="34" charset="0"/>
                <a:cs typeface="Calibri" panose="020F0502020204030204" pitchFamily="34" charset="0"/>
              </a:rPr>
              <a:t> adult, </a:t>
            </a:r>
            <a:r>
              <a:rPr lang="en-US" dirty="0" err="1">
                <a:solidFill>
                  <a:schemeClr val="tx1"/>
                </a:solidFill>
                <a:latin typeface="Calibri" panose="020F0502020204030204" pitchFamily="34" charset="0"/>
                <a:cs typeface="Calibri" panose="020F0502020204030204" pitchFamily="34" charset="0"/>
              </a:rPr>
              <a:t>tidak</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dapat</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disimpulkan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kecendrungan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terhadap</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pengaruhnya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pada</a:t>
            </a:r>
            <a:r>
              <a:rPr lang="en-US" dirty="0">
                <a:solidFill>
                  <a:schemeClr val="tx1"/>
                </a:solidFill>
                <a:latin typeface="Calibri" panose="020F0502020204030204" pitchFamily="34" charset="0"/>
                <a:cs typeface="Calibri" panose="020F0502020204030204" pitchFamily="34" charset="0"/>
              </a:rPr>
              <a:t> conversion rate. </a:t>
            </a:r>
          </a:p>
        </p:txBody>
      </p:sp>
      <p:sp>
        <p:nvSpPr>
          <p:cNvPr id="5" name="Text Placeholder 4"/>
          <p:cNvSpPr>
            <a:spLocks noGrp="1"/>
          </p:cNvSpPr>
          <p:nvPr>
            <p:ph type="body" idx="1"/>
          </p:nvPr>
        </p:nvSpPr>
        <p:spPr>
          <a:xfrm>
            <a:off x="108321" y="560525"/>
            <a:ext cx="8520600" cy="3416400"/>
          </a:xfrm>
        </p:spPr>
        <p:txBody>
          <a:bodyPr/>
          <a:lstStyle/>
          <a:p>
            <a:r>
              <a:rPr lang="en-US" dirty="0"/>
              <a:t>Categorical columns VS Conversion </a:t>
            </a:r>
            <a:r>
              <a:rPr lang="en-US" dirty="0" smtClean="0"/>
              <a:t>Rate</a:t>
            </a:r>
            <a:endParaRPr lang="en-US" dirty="0"/>
          </a:p>
        </p:txBody>
      </p:sp>
    </p:spTree>
    <p:extLst>
      <p:ext uri="{BB962C8B-B14F-4D97-AF65-F5344CB8AC3E}">
        <p14:creationId xmlns:p14="http://schemas.microsoft.com/office/powerpoint/2010/main" val="1235867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smtClean="0"/>
              <a:t>The Amount of Expenses on Each Needs (SUMMARY)</a:t>
            </a:r>
            <a:endParaRPr lang="en-US" dirty="0"/>
          </a:p>
        </p:txBody>
      </p:sp>
      <p:pic>
        <p:nvPicPr>
          <p:cNvPr id="7" name="Picture 6"/>
          <p:cNvPicPr>
            <a:picLocks noChangeAspect="1"/>
          </p:cNvPicPr>
          <p:nvPr/>
        </p:nvPicPr>
        <p:blipFill>
          <a:blip r:embed="rId4"/>
          <a:stretch>
            <a:fillRect/>
          </a:stretch>
        </p:blipFill>
        <p:spPr>
          <a:xfrm>
            <a:off x="618300" y="878684"/>
            <a:ext cx="4604662" cy="2982652"/>
          </a:xfrm>
          <a:prstGeom prst="rect">
            <a:avLst/>
          </a:prstGeom>
        </p:spPr>
      </p:pic>
      <p:pic>
        <p:nvPicPr>
          <p:cNvPr id="9" name="Picture 8"/>
          <p:cNvPicPr>
            <a:picLocks noChangeAspect="1"/>
          </p:cNvPicPr>
          <p:nvPr/>
        </p:nvPicPr>
        <p:blipFill>
          <a:blip r:embed="rId5"/>
          <a:stretch>
            <a:fillRect/>
          </a:stretch>
        </p:blipFill>
        <p:spPr>
          <a:xfrm>
            <a:off x="5765062" y="889192"/>
            <a:ext cx="2870069" cy="2764657"/>
          </a:xfrm>
          <a:prstGeom prst="rect">
            <a:avLst/>
          </a:prstGeom>
        </p:spPr>
      </p:pic>
      <p:sp>
        <p:nvSpPr>
          <p:cNvPr id="10" name="Rectangle 9"/>
          <p:cNvSpPr/>
          <p:nvPr/>
        </p:nvSpPr>
        <p:spPr>
          <a:xfrm>
            <a:off x="576266" y="3762847"/>
            <a:ext cx="8567734" cy="1200329"/>
          </a:xfrm>
          <a:prstGeom prst="rect">
            <a:avLst/>
          </a:prstGeom>
        </p:spPr>
        <p:txBody>
          <a:bodyPr wrap="square">
            <a:spAutoFit/>
          </a:bodyPr>
          <a:lstStyle/>
          <a:p>
            <a:pPr algn="just"/>
            <a:r>
              <a:rPr lang="en-US" sz="1200" dirty="0" err="1" smtClean="0">
                <a:solidFill>
                  <a:schemeClr val="tx1"/>
                </a:solidFill>
                <a:latin typeface="Calibri" panose="020F0502020204030204" pitchFamily="34" charset="0"/>
                <a:cs typeface="Calibri" panose="020F0502020204030204" pitchFamily="34" charset="0"/>
              </a:rPr>
              <a:t>Jumlah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cola </a:t>
            </a:r>
            <a:r>
              <a:rPr lang="en-US" sz="1200" dirty="0" err="1" smtClean="0">
                <a:solidFill>
                  <a:schemeClr val="tx1"/>
                </a:solidFill>
                <a:latin typeface="Calibri" panose="020F0502020204030204" pitchFamily="34" charset="0"/>
                <a:cs typeface="Calibri" panose="020F0502020204030204" pitchFamily="34" charset="0"/>
              </a:rPr>
              <a:t>adalah</a:t>
            </a:r>
            <a:r>
              <a:rPr lang="en-US" sz="1200" dirty="0" smtClean="0">
                <a:solidFill>
                  <a:schemeClr val="tx1"/>
                </a:solidFill>
                <a:latin typeface="Calibri" panose="020F0502020204030204" pitchFamily="34" charset="0"/>
                <a:cs typeface="Calibri" panose="020F0502020204030204" pitchFamily="34" charset="0"/>
              </a:rPr>
              <a:t> yang </a:t>
            </a:r>
            <a:r>
              <a:rPr lang="en-US" sz="1200" dirty="0" err="1" smtClean="0">
                <a:solidFill>
                  <a:schemeClr val="tx1"/>
                </a:solidFill>
                <a:latin typeface="Calibri" panose="020F0502020204030204" pitchFamily="34" charset="0"/>
                <a:cs typeface="Calibri" panose="020F0502020204030204" pitchFamily="34" charset="0"/>
              </a:rPr>
              <a:t>terbanyak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diantara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lainnya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buah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manisan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adalah</a:t>
            </a:r>
            <a:r>
              <a:rPr lang="en-US" sz="1200" dirty="0" smtClean="0">
                <a:solidFill>
                  <a:schemeClr val="tx1"/>
                </a:solidFill>
                <a:latin typeface="Calibri" panose="020F0502020204030204" pitchFamily="34" charset="0"/>
                <a:cs typeface="Calibri" panose="020F0502020204030204" pitchFamily="34" charset="0"/>
              </a:rPr>
              <a:t> yang paling </a:t>
            </a:r>
            <a:r>
              <a:rPr lang="en-US" sz="1200" dirty="0" err="1" smtClean="0">
                <a:solidFill>
                  <a:schemeClr val="tx1"/>
                </a:solidFill>
                <a:latin typeface="Calibri" panose="020F0502020204030204" pitchFamily="34" charset="0"/>
                <a:cs typeface="Calibri" panose="020F0502020204030204" pitchFamily="34" charset="0"/>
              </a:rPr>
              <a:t>kecil</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kegiatan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marketting</a:t>
            </a:r>
            <a:r>
              <a:rPr lang="en-US" sz="1200" dirty="0" smtClean="0">
                <a:solidFill>
                  <a:schemeClr val="tx1"/>
                </a:solidFill>
                <a:latin typeface="Calibri" panose="020F0502020204030204" pitchFamily="34" charset="0"/>
                <a:cs typeface="Calibri" panose="020F0502020204030204" pitchFamily="34" charset="0"/>
              </a:rPr>
              <a:t> campaign </a:t>
            </a:r>
            <a:r>
              <a:rPr lang="en-US" sz="1200" dirty="0" err="1" smtClean="0">
                <a:solidFill>
                  <a:schemeClr val="tx1"/>
                </a:solidFill>
                <a:latin typeface="Calibri" panose="020F0502020204030204" pitchFamily="34" charset="0"/>
                <a:cs typeface="Calibri" panose="020F0502020204030204" pitchFamily="34" charset="0"/>
              </a:rPr>
              <a:t>berikutnya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sebaiknya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dilakukan</a:t>
            </a:r>
            <a:r>
              <a:rPr lang="en-US" sz="1200" dirty="0" smtClean="0">
                <a:solidFill>
                  <a:schemeClr val="tx1"/>
                </a:solidFill>
                <a:latin typeface="Calibri" panose="020F0502020204030204" pitchFamily="34" charset="0"/>
                <a:cs typeface="Calibri" panose="020F0502020204030204" pitchFamily="34" charset="0"/>
              </a:rPr>
              <a:t>           campaign </a:t>
            </a:r>
            <a:r>
              <a:rPr lang="en-US" sz="1200" dirty="0" err="1" smtClean="0">
                <a:solidFill>
                  <a:schemeClr val="tx1"/>
                </a:solidFill>
                <a:latin typeface="Calibri" panose="020F0502020204030204" pitchFamily="34" charset="0"/>
                <a:cs typeface="Calibri" panose="020F0502020204030204" pitchFamily="34" charset="0"/>
              </a:rPr>
              <a:t>atau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promosi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buah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manisan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meningkatkan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penjualan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melalui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harus</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keseimbangan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dari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semua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coke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daging</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sebaiknya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tidak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perlu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menjadi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prioritas</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dalam</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marketting</a:t>
            </a:r>
            <a:r>
              <a:rPr lang="en-US" sz="1200" dirty="0" smtClean="0">
                <a:solidFill>
                  <a:schemeClr val="tx1"/>
                </a:solidFill>
                <a:latin typeface="Calibri" panose="020F0502020204030204" pitchFamily="34" charset="0"/>
                <a:cs typeface="Calibri" panose="020F0502020204030204" pitchFamily="34" charset="0"/>
              </a:rPr>
              <a:t> campaign kali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kita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perlu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usaha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meningkatkan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dari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lain yang </a:t>
            </a:r>
            <a:r>
              <a:rPr lang="en-US" sz="1200" dirty="0" err="1" smtClean="0">
                <a:solidFill>
                  <a:schemeClr val="tx1"/>
                </a:solidFill>
                <a:latin typeface="Calibri" panose="020F0502020204030204" pitchFamily="34" charset="0"/>
                <a:cs typeface="Calibri" panose="020F0502020204030204" pitchFamily="34" charset="0"/>
              </a:rPr>
              <a:t>memberikan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yang </a:t>
            </a:r>
            <a:r>
              <a:rPr lang="en-US" sz="1200" dirty="0" err="1" smtClean="0">
                <a:solidFill>
                  <a:schemeClr val="tx1"/>
                </a:solidFill>
                <a:latin typeface="Calibri" panose="020F0502020204030204" pitchFamily="34" charset="0"/>
                <a:cs typeface="Calibri" panose="020F0502020204030204" pitchFamily="34" charset="0"/>
              </a:rPr>
              <a:t>kecil</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bagi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perusaahaan</a:t>
            </a:r>
            <a:r>
              <a:rPr lang="en-US" sz="1200" dirty="0" smtClean="0">
                <a:solidFill>
                  <a:schemeClr val="tx1"/>
                </a:solidFill>
                <a:latin typeface="Calibri" panose="020F0502020204030204" pitchFamily="34" charset="0"/>
                <a:cs typeface="Calibri" panose="020F0502020204030204" pitchFamily="34" charset="0"/>
              </a:rPr>
              <a:t>. </a:t>
            </a:r>
            <a:endParaRPr lang="en-US" sz="1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5208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35907"/>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err="1"/>
              <a:t>Jumlah</a:t>
            </a:r>
            <a:r>
              <a:rPr lang="en-US" dirty="0"/>
              <a:t> Customer yang </a:t>
            </a:r>
            <a:r>
              <a:rPr lang="en-US" dirty="0" err="1"/>
              <a:t>Melakukan</a:t>
            </a:r>
            <a:r>
              <a:rPr lang="en-US" dirty="0"/>
              <a:t> </a:t>
            </a:r>
            <a:r>
              <a:rPr lang="en-US" dirty="0" err="1"/>
              <a:t>Pembayaran</a:t>
            </a:r>
            <a:r>
              <a:rPr lang="en-US" dirty="0"/>
              <a:t> </a:t>
            </a:r>
            <a:r>
              <a:rPr lang="en-US" dirty="0" err="1"/>
              <a:t>untuk</a:t>
            </a:r>
            <a:r>
              <a:rPr lang="en-US" dirty="0"/>
              <a:t> </a:t>
            </a:r>
            <a:r>
              <a:rPr lang="en-US" dirty="0" err="1"/>
              <a:t>Setiap</a:t>
            </a:r>
            <a:r>
              <a:rPr lang="en-US" dirty="0"/>
              <a:t> </a:t>
            </a:r>
            <a:r>
              <a:rPr lang="en-US" dirty="0" err="1"/>
              <a:t>Metode</a:t>
            </a:r>
            <a:endParaRPr lang="en-US" dirty="0"/>
          </a:p>
        </p:txBody>
      </p:sp>
      <p:sp>
        <p:nvSpPr>
          <p:cNvPr id="5" name="Rectangle 4"/>
          <p:cNvSpPr/>
          <p:nvPr/>
        </p:nvSpPr>
        <p:spPr>
          <a:xfrm>
            <a:off x="6477000" y="1122537"/>
            <a:ext cx="2667000" cy="2462213"/>
          </a:xfrm>
          <a:prstGeom prst="rect">
            <a:avLst/>
          </a:prstGeom>
        </p:spPr>
        <p:txBody>
          <a:bodyPr wrap="square">
            <a:spAutoFit/>
          </a:bodyPr>
          <a:lstStyle/>
          <a:p>
            <a:pPr algn="just"/>
            <a:r>
              <a:rPr lang="en-US" dirty="0" err="1" smtClean="0">
                <a:solidFill>
                  <a:schemeClr val="tx1"/>
                </a:solidFill>
                <a:latin typeface="Calibri" panose="020F0502020204030204" pitchFamily="34" charset="0"/>
                <a:cs typeface="Calibri" panose="020F0502020204030204" pitchFamily="34" charset="0"/>
              </a:rPr>
              <a:t>Mayoritas</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dari</a:t>
            </a:r>
            <a:r>
              <a:rPr lang="en-US" dirty="0" smtClean="0">
                <a:solidFill>
                  <a:schemeClr val="tx1"/>
                </a:solidFill>
                <a:latin typeface="Calibri" panose="020F0502020204030204" pitchFamily="34" charset="0"/>
                <a:cs typeface="Calibri" panose="020F0502020204030204" pitchFamily="34" charset="0"/>
              </a:rPr>
              <a:t> customer </a:t>
            </a:r>
            <a:r>
              <a:rPr lang="en-US" dirty="0" err="1" smtClean="0">
                <a:solidFill>
                  <a:schemeClr val="tx1"/>
                </a:solidFill>
                <a:latin typeface="Calibri" panose="020F0502020204030204" pitchFamily="34" charset="0"/>
                <a:cs typeface="Calibri" panose="020F0502020204030204" pitchFamily="34" charset="0"/>
              </a:rPr>
              <a:t>melakukan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langsung</a:t>
            </a:r>
            <a:r>
              <a:rPr lang="en-US" dirty="0" smtClean="0">
                <a:solidFill>
                  <a:schemeClr val="tx1"/>
                </a:solidFill>
                <a:latin typeface="Calibri" panose="020F0502020204030204" pitchFamily="34" charset="0"/>
                <a:cs typeface="Calibri" panose="020F0502020204030204" pitchFamily="34" charset="0"/>
              </a:rPr>
              <a:t> di store. </a:t>
            </a:r>
            <a:r>
              <a:rPr lang="en-US" dirty="0" err="1" smtClean="0">
                <a:solidFill>
                  <a:schemeClr val="tx1"/>
                </a:solidFill>
                <a:latin typeface="Calibri" panose="020F0502020204030204" pitchFamily="34" charset="0"/>
                <a:cs typeface="Calibri" panose="020F0502020204030204" pitchFamily="34" charset="0"/>
              </a:rPr>
              <a:t>Perlu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peningkatan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kualitas</a:t>
            </a:r>
            <a:r>
              <a:rPr lang="en-US" dirty="0" smtClean="0">
                <a:solidFill>
                  <a:schemeClr val="tx1"/>
                </a:solidFill>
                <a:latin typeface="Calibri" panose="020F0502020204030204" pitchFamily="34" charset="0"/>
                <a:cs typeface="Calibri" panose="020F0502020204030204" pitchFamily="34" charset="0"/>
              </a:rPr>
              <a:t> website, </a:t>
            </a:r>
            <a:r>
              <a:rPr lang="en-US" dirty="0" err="1" smtClean="0">
                <a:solidFill>
                  <a:schemeClr val="tx1"/>
                </a:solidFill>
                <a:latin typeface="Calibri" panose="020F0502020204030204" pitchFamily="34" charset="0"/>
                <a:cs typeface="Calibri" panose="020F0502020204030204" pitchFamily="34" charset="0"/>
              </a:rPr>
              <a:t>baik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dari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segi</a:t>
            </a:r>
            <a:r>
              <a:rPr lang="en-US" dirty="0" smtClean="0">
                <a:solidFill>
                  <a:schemeClr val="tx1"/>
                </a:solidFill>
                <a:latin typeface="Calibri" panose="020F0502020204030204" pitchFamily="34" charset="0"/>
                <a:cs typeface="Calibri" panose="020F0502020204030204" pitchFamily="34" charset="0"/>
              </a:rPr>
              <a:t> user interface website </a:t>
            </a:r>
            <a:r>
              <a:rPr lang="en-US" dirty="0" err="1" smtClean="0">
                <a:solidFill>
                  <a:schemeClr val="tx1"/>
                </a:solidFill>
                <a:latin typeface="Calibri" panose="020F0502020204030204" pitchFamily="34" charset="0"/>
                <a:cs typeface="Calibri" panose="020F0502020204030204" pitchFamily="34" charset="0"/>
              </a:rPr>
              <a:t>dll</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meningkatkan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transaksi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oleh</a:t>
            </a:r>
            <a:r>
              <a:rPr lang="en-US" dirty="0" smtClean="0">
                <a:solidFill>
                  <a:schemeClr val="tx1"/>
                </a:solidFill>
                <a:latin typeface="Calibri" panose="020F0502020204030204" pitchFamily="34" charset="0"/>
                <a:cs typeface="Calibri" panose="020F0502020204030204" pitchFamily="34" charset="0"/>
              </a:rPr>
              <a:t> customer di website </a:t>
            </a:r>
            <a:r>
              <a:rPr lang="en-US" dirty="0" err="1" smtClean="0">
                <a:solidFill>
                  <a:schemeClr val="tx1"/>
                </a:solidFill>
                <a:latin typeface="Calibri" panose="020F0502020204030204" pitchFamily="34" charset="0"/>
                <a:cs typeface="Calibri" panose="020F0502020204030204" pitchFamily="34" charset="0"/>
              </a:rPr>
              <a:t>kita</a:t>
            </a:r>
            <a:r>
              <a:rPr lang="en-US" dirty="0" smtClean="0">
                <a:solidFill>
                  <a:schemeClr val="tx1"/>
                </a:solidFill>
                <a:latin typeface="Calibri" panose="020F0502020204030204" pitchFamily="34" charset="0"/>
                <a:cs typeface="Calibri" panose="020F0502020204030204" pitchFamily="34" charset="0"/>
              </a:rPr>
              <a:t>.  Kita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perlu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meningkatkan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inovasi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layanan</a:t>
            </a:r>
            <a:r>
              <a:rPr lang="en-US" dirty="0" smtClean="0">
                <a:solidFill>
                  <a:schemeClr val="tx1"/>
                </a:solidFill>
                <a:latin typeface="Calibri" panose="020F0502020204030204" pitchFamily="34" charset="0"/>
                <a:cs typeface="Calibri" panose="020F0502020204030204" pitchFamily="34" charset="0"/>
              </a:rPr>
              <a:t> e-catalog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mempermudah</a:t>
            </a:r>
            <a:r>
              <a:rPr lang="en-US" dirty="0" smtClean="0">
                <a:solidFill>
                  <a:schemeClr val="tx1"/>
                </a:solidFill>
                <a:latin typeface="Calibri" panose="020F0502020204030204" pitchFamily="34" charset="0"/>
                <a:cs typeface="Calibri" panose="020F0502020204030204" pitchFamily="34" charset="0"/>
              </a:rPr>
              <a:t> system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dengan</a:t>
            </a:r>
            <a:r>
              <a:rPr lang="en-US" dirty="0" smtClean="0">
                <a:solidFill>
                  <a:schemeClr val="tx1"/>
                </a:solidFill>
                <a:latin typeface="Calibri" panose="020F0502020204030204" pitchFamily="34" charset="0"/>
                <a:cs typeface="Calibri" panose="020F0502020204030204" pitchFamily="34" charset="0"/>
              </a:rPr>
              <a:t> catalog. </a:t>
            </a:r>
            <a:endParaRPr lang="en-US" dirty="0">
              <a:solidFill>
                <a:schemeClr val="tx1"/>
              </a:solidFill>
              <a:latin typeface="Calibri" panose="020F0502020204030204" pitchFamily="34" charset="0"/>
              <a:cs typeface="Calibri" panose="020F0502020204030204" pitchFamily="34" charset="0"/>
            </a:endParaRPr>
          </a:p>
        </p:txBody>
      </p:sp>
      <p:pic>
        <p:nvPicPr>
          <p:cNvPr id="16" name="Picture 15"/>
          <p:cNvPicPr>
            <a:picLocks noChangeAspect="1"/>
          </p:cNvPicPr>
          <p:nvPr/>
        </p:nvPicPr>
        <p:blipFill>
          <a:blip r:embed="rId4"/>
          <a:stretch>
            <a:fillRect/>
          </a:stretch>
        </p:blipFill>
        <p:spPr>
          <a:xfrm>
            <a:off x="606150" y="1007285"/>
            <a:ext cx="5705750" cy="3695700"/>
          </a:xfrm>
          <a:prstGeom prst="rect">
            <a:avLst/>
          </a:prstGeom>
        </p:spPr>
      </p:pic>
    </p:spTree>
    <p:extLst>
      <p:ext uri="{BB962C8B-B14F-4D97-AF65-F5344CB8AC3E}">
        <p14:creationId xmlns:p14="http://schemas.microsoft.com/office/powerpoint/2010/main" val="441769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a:t>Payment Methods Based on Marital Status</a:t>
            </a:r>
          </a:p>
        </p:txBody>
      </p:sp>
      <p:sp>
        <p:nvSpPr>
          <p:cNvPr id="5" name="Rectangle 4"/>
          <p:cNvSpPr/>
          <p:nvPr/>
        </p:nvSpPr>
        <p:spPr>
          <a:xfrm>
            <a:off x="796650" y="4192931"/>
            <a:ext cx="7315200" cy="523220"/>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Secara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keseluruhan</a:t>
            </a:r>
            <a:r>
              <a:rPr lang="en-US" dirty="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jumlah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metode</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yang </a:t>
            </a:r>
            <a:r>
              <a:rPr lang="en-US" dirty="0" err="1" smtClean="0">
                <a:solidFill>
                  <a:schemeClr val="tx1"/>
                </a:solidFill>
                <a:latin typeface="Calibri" panose="020F0502020204030204" pitchFamily="34" charset="0"/>
                <a:cs typeface="Calibri" panose="020F0502020204030204" pitchFamily="34" charset="0"/>
              </a:rPr>
              <a:t>dilakukan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oleh</a:t>
            </a:r>
            <a:r>
              <a:rPr lang="en-US" dirty="0" smtClean="0">
                <a:solidFill>
                  <a:schemeClr val="tx1"/>
                </a:solidFill>
                <a:latin typeface="Calibri" panose="020F0502020204030204" pitchFamily="34" charset="0"/>
                <a:cs typeface="Calibri" panose="020F0502020204030204" pitchFamily="34" charset="0"/>
              </a:rPr>
              <a:t> customer yang </a:t>
            </a:r>
            <a:r>
              <a:rPr lang="en-US" dirty="0" err="1" smtClean="0">
                <a:solidFill>
                  <a:schemeClr val="tx1"/>
                </a:solidFill>
                <a:latin typeface="Calibri" panose="020F0502020204030204" pitchFamily="34" charset="0"/>
                <a:cs typeface="Calibri" panose="020F0502020204030204" pitchFamily="34" charset="0"/>
              </a:rPr>
              <a:t>dikelompokkan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berdasarkan</a:t>
            </a:r>
            <a:r>
              <a:rPr lang="en-US" dirty="0" smtClean="0">
                <a:solidFill>
                  <a:schemeClr val="tx1"/>
                </a:solidFill>
                <a:latin typeface="Calibri" panose="020F0502020204030204" pitchFamily="34" charset="0"/>
                <a:cs typeface="Calibri" panose="020F0502020204030204" pitchFamily="34" charset="0"/>
              </a:rPr>
              <a:t> marital status, </a:t>
            </a:r>
            <a:r>
              <a:rPr lang="en-US" dirty="0" err="1" smtClean="0">
                <a:solidFill>
                  <a:schemeClr val="tx1"/>
                </a:solidFill>
                <a:latin typeface="Calibri" panose="020F0502020204030204" pitchFamily="34" charset="0"/>
                <a:cs typeface="Calibri" panose="020F0502020204030204" pitchFamily="34" charset="0"/>
              </a:rPr>
              <a:t>sudah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cukup</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merata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jumlahnya</a:t>
            </a:r>
            <a:r>
              <a:rPr lang="en-US" dirty="0" smtClean="0">
                <a:solidFill>
                  <a:schemeClr val="tx1"/>
                </a:solidFill>
                <a:latin typeface="Calibri" panose="020F0502020204030204" pitchFamily="34" charset="0"/>
                <a:cs typeface="Calibri" panose="020F0502020204030204" pitchFamily="34" charset="0"/>
              </a:rPr>
              <a:t>. </a:t>
            </a:r>
            <a:endParaRPr lang="en-US" dirty="0">
              <a:solidFill>
                <a:schemeClr val="tx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rotWithShape="1">
          <a:blip r:embed="rId4"/>
          <a:srcRect t="8939"/>
          <a:stretch/>
        </p:blipFill>
        <p:spPr>
          <a:xfrm>
            <a:off x="702527" y="925551"/>
            <a:ext cx="6913407" cy="3279184"/>
          </a:xfrm>
          <a:prstGeom prst="rect">
            <a:avLst/>
          </a:prstGeom>
        </p:spPr>
      </p:pic>
    </p:spTree>
    <p:extLst>
      <p:ext uri="{BB962C8B-B14F-4D97-AF65-F5344CB8AC3E}">
        <p14:creationId xmlns:p14="http://schemas.microsoft.com/office/powerpoint/2010/main" val="4292596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err="1" smtClean="0"/>
              <a:t>Jumlah</a:t>
            </a:r>
            <a:r>
              <a:rPr lang="en-US" dirty="0" smtClean="0"/>
              <a:t> Customer yang </a:t>
            </a:r>
            <a:r>
              <a:rPr lang="en-US" dirty="0" err="1" smtClean="0"/>
              <a:t>Menerima</a:t>
            </a:r>
            <a:r>
              <a:rPr lang="en-US" dirty="0" smtClean="0"/>
              <a:t> Marketing Campaign </a:t>
            </a:r>
            <a:r>
              <a:rPr lang="en-US" dirty="0" err="1" smtClean="0"/>
              <a:t>untuk</a:t>
            </a:r>
            <a:r>
              <a:rPr lang="en-US" dirty="0" smtClean="0"/>
              <a:t> </a:t>
            </a:r>
            <a:r>
              <a:rPr lang="en-US" dirty="0" err="1" smtClean="0"/>
              <a:t>Setiap</a:t>
            </a:r>
            <a:r>
              <a:rPr lang="en-US" dirty="0" smtClean="0"/>
              <a:t> Marketing Campaign yang </a:t>
            </a:r>
            <a:r>
              <a:rPr lang="en-US" dirty="0" err="1" smtClean="0"/>
              <a:t>Pernah</a:t>
            </a:r>
            <a:r>
              <a:rPr lang="en-US" dirty="0" smtClean="0"/>
              <a:t> </a:t>
            </a:r>
            <a:r>
              <a:rPr lang="en-US" dirty="0" err="1" smtClean="0"/>
              <a:t>Diadakan</a:t>
            </a:r>
            <a:endParaRPr lang="en-US" dirty="0"/>
          </a:p>
        </p:txBody>
      </p:sp>
      <p:sp>
        <p:nvSpPr>
          <p:cNvPr id="5" name="Rectangle 4"/>
          <p:cNvSpPr/>
          <p:nvPr/>
        </p:nvSpPr>
        <p:spPr>
          <a:xfrm>
            <a:off x="796650" y="4090401"/>
            <a:ext cx="7445650" cy="738664"/>
          </a:xfrm>
          <a:prstGeom prst="rect">
            <a:avLst/>
          </a:prstGeom>
        </p:spPr>
        <p:txBody>
          <a:bodyPr wrap="square">
            <a:spAutoFit/>
          </a:bodyPr>
          <a:lstStyle/>
          <a:p>
            <a:r>
              <a:rPr lang="en-US" dirty="0" err="1"/>
              <a:t>Jumlah</a:t>
            </a:r>
            <a:r>
              <a:rPr lang="en-US" dirty="0"/>
              <a:t> customer yang </a:t>
            </a:r>
            <a:r>
              <a:rPr lang="en-US" dirty="0" err="1"/>
              <a:t>menerima</a:t>
            </a:r>
            <a:r>
              <a:rPr lang="en-US" dirty="0"/>
              <a:t> Marketing campaign </a:t>
            </a:r>
            <a:r>
              <a:rPr lang="en-US" dirty="0" err="1"/>
              <a:t>menurun</a:t>
            </a:r>
            <a:r>
              <a:rPr lang="en-US" dirty="0"/>
              <a:t> </a:t>
            </a:r>
            <a:r>
              <a:rPr lang="en-US" dirty="0" err="1"/>
              <a:t>ketika</a:t>
            </a:r>
            <a:r>
              <a:rPr lang="en-US" dirty="0"/>
              <a:t> </a:t>
            </a:r>
            <a:r>
              <a:rPr lang="en-US" dirty="0" err="1"/>
              <a:t>dilakukan</a:t>
            </a:r>
            <a:r>
              <a:rPr lang="en-US" dirty="0"/>
              <a:t> campaign </a:t>
            </a:r>
            <a:r>
              <a:rPr lang="en-US" dirty="0" err="1"/>
              <a:t>kedua</a:t>
            </a:r>
            <a:r>
              <a:rPr lang="en-US" dirty="0"/>
              <a:t>, </a:t>
            </a:r>
            <a:r>
              <a:rPr lang="en-US" dirty="0" err="1"/>
              <a:t>akan</a:t>
            </a:r>
            <a:r>
              <a:rPr lang="en-US" dirty="0"/>
              <a:t> </a:t>
            </a:r>
            <a:r>
              <a:rPr lang="en-US" dirty="0" err="1"/>
              <a:t>tetapi</a:t>
            </a:r>
            <a:r>
              <a:rPr lang="en-US" dirty="0"/>
              <a:t> </a:t>
            </a:r>
            <a:r>
              <a:rPr lang="en-US" dirty="0" err="1"/>
              <a:t>naik</a:t>
            </a:r>
            <a:r>
              <a:rPr lang="en-US" dirty="0"/>
              <a:t> </a:t>
            </a:r>
            <a:r>
              <a:rPr lang="en-US" dirty="0" err="1"/>
              <a:t>lagi</a:t>
            </a:r>
            <a:r>
              <a:rPr lang="en-US" dirty="0"/>
              <a:t> </a:t>
            </a:r>
            <a:r>
              <a:rPr lang="en-US" dirty="0" err="1"/>
              <a:t>secara</a:t>
            </a:r>
            <a:r>
              <a:rPr lang="en-US" dirty="0"/>
              <a:t> </a:t>
            </a:r>
            <a:r>
              <a:rPr lang="en-US" dirty="0" err="1"/>
              <a:t>signifikan</a:t>
            </a:r>
            <a:r>
              <a:rPr lang="en-US" dirty="0"/>
              <a:t> </a:t>
            </a:r>
            <a:r>
              <a:rPr lang="en-US" dirty="0" err="1"/>
              <a:t>pada</a:t>
            </a:r>
            <a:r>
              <a:rPr lang="en-US" dirty="0"/>
              <a:t> marketing campaign </a:t>
            </a:r>
            <a:r>
              <a:rPr lang="en-US" dirty="0" err="1"/>
              <a:t>ketiga</a:t>
            </a:r>
            <a:r>
              <a:rPr lang="en-US" dirty="0"/>
              <a:t> </a:t>
            </a:r>
            <a:r>
              <a:rPr lang="en-US" dirty="0" err="1"/>
              <a:t>dan</a:t>
            </a:r>
            <a:r>
              <a:rPr lang="en-US" dirty="0"/>
              <a:t> </a:t>
            </a:r>
            <a:r>
              <a:rPr lang="en-US" dirty="0" err="1"/>
              <a:t>keempat</a:t>
            </a:r>
            <a:r>
              <a:rPr lang="en-US" dirty="0"/>
              <a:t>, </a:t>
            </a:r>
            <a:r>
              <a:rPr lang="en-US" dirty="0" err="1"/>
              <a:t>dan</a:t>
            </a:r>
            <a:r>
              <a:rPr lang="en-US" dirty="0"/>
              <a:t> </a:t>
            </a:r>
            <a:r>
              <a:rPr lang="en-US" dirty="0" err="1"/>
              <a:t>sedikit</a:t>
            </a:r>
            <a:r>
              <a:rPr lang="en-US" dirty="0"/>
              <a:t> </a:t>
            </a:r>
            <a:r>
              <a:rPr lang="en-US" dirty="0" err="1"/>
              <a:t>turun</a:t>
            </a:r>
            <a:r>
              <a:rPr lang="en-US" dirty="0"/>
              <a:t> </a:t>
            </a:r>
            <a:r>
              <a:rPr lang="en-US" dirty="0" err="1"/>
              <a:t>pada</a:t>
            </a:r>
            <a:r>
              <a:rPr lang="en-US" dirty="0"/>
              <a:t> campaign </a:t>
            </a:r>
            <a:r>
              <a:rPr lang="en-US" dirty="0" err="1"/>
              <a:t>ke</a:t>
            </a:r>
            <a:r>
              <a:rPr lang="en-US" dirty="0"/>
              <a:t> 5. </a:t>
            </a:r>
          </a:p>
        </p:txBody>
      </p:sp>
      <p:pic>
        <p:nvPicPr>
          <p:cNvPr id="4" name="Picture 3"/>
          <p:cNvPicPr>
            <a:picLocks noChangeAspect="1"/>
          </p:cNvPicPr>
          <p:nvPr/>
        </p:nvPicPr>
        <p:blipFill>
          <a:blip r:embed="rId4"/>
          <a:stretch>
            <a:fillRect/>
          </a:stretch>
        </p:blipFill>
        <p:spPr>
          <a:xfrm>
            <a:off x="2008050" y="1204326"/>
            <a:ext cx="5295900" cy="2886075"/>
          </a:xfrm>
          <a:prstGeom prst="rect">
            <a:avLst/>
          </a:prstGeom>
        </p:spPr>
      </p:pic>
    </p:spTree>
    <p:extLst>
      <p:ext uri="{BB962C8B-B14F-4D97-AF65-F5344CB8AC3E}">
        <p14:creationId xmlns:p14="http://schemas.microsoft.com/office/powerpoint/2010/main" val="3801035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95700" y="560375"/>
            <a:ext cx="8520600" cy="4155462"/>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Pada tahap </a:t>
            </a:r>
            <a:r>
              <a:rPr lang="en" sz="1500" b="1" i="1" dirty="0">
                <a:solidFill>
                  <a:schemeClr val="dk1"/>
                </a:solidFill>
              </a:rPr>
              <a:t>cleaning data</a:t>
            </a:r>
            <a:r>
              <a:rPr lang="en" sz="1500" dirty="0">
                <a:solidFill>
                  <a:schemeClr val="dk1"/>
                </a:solidFill>
              </a:rPr>
              <a:t>, tunjukan</a:t>
            </a:r>
            <a:r>
              <a:rPr lang="en" sz="1500" i="1" dirty="0">
                <a:solidFill>
                  <a:schemeClr val="dk1"/>
                </a:solidFill>
              </a:rPr>
              <a:t> </a:t>
            </a:r>
            <a:r>
              <a:rPr lang="en" sz="1500" b="1" i="1" dirty="0">
                <a:solidFill>
                  <a:schemeClr val="dk1"/>
                </a:solidFill>
              </a:rPr>
              <a:t>null</a:t>
            </a:r>
            <a:r>
              <a:rPr lang="en" sz="1500" b="1" dirty="0">
                <a:solidFill>
                  <a:schemeClr val="dk1"/>
                </a:solidFill>
              </a:rPr>
              <a:t> </a:t>
            </a:r>
            <a:r>
              <a:rPr lang="en" sz="1500" dirty="0">
                <a:solidFill>
                  <a:schemeClr val="dk1"/>
                </a:solidFill>
              </a:rPr>
              <a:t>atau </a:t>
            </a:r>
            <a:r>
              <a:rPr lang="en" sz="1500" b="1" i="1" dirty="0">
                <a:solidFill>
                  <a:schemeClr val="dk1"/>
                </a:solidFill>
              </a:rPr>
              <a:t>missing value</a:t>
            </a:r>
            <a:r>
              <a:rPr lang="en" sz="1500" dirty="0">
                <a:solidFill>
                  <a:schemeClr val="dk1"/>
                </a:solidFill>
              </a:rPr>
              <a:t> serta </a:t>
            </a:r>
            <a:r>
              <a:rPr lang="en" sz="1500" b="1" i="1" dirty="0">
                <a:solidFill>
                  <a:schemeClr val="dk1"/>
                </a:solidFill>
              </a:rPr>
              <a:t>duplicated value</a:t>
            </a:r>
            <a:r>
              <a:rPr lang="en" sz="1500" dirty="0">
                <a:solidFill>
                  <a:schemeClr val="dk1"/>
                </a:solidFill>
              </a:rPr>
              <a:t> pada dataset, serta cara penyelesaiannya</a:t>
            </a:r>
            <a:r>
              <a:rPr lang="en" sz="1500" dirty="0" smtClean="0">
                <a:solidFill>
                  <a:schemeClr val="dk1"/>
                </a:solidFill>
              </a:rPr>
              <a:t>.</a:t>
            </a:r>
          </a:p>
          <a:p>
            <a:pPr marL="133350" lvl="0" indent="0" algn="l" rtl="0">
              <a:spcBef>
                <a:spcPts val="0"/>
              </a:spcBef>
              <a:spcAft>
                <a:spcPts val="0"/>
              </a:spcAft>
              <a:buClr>
                <a:schemeClr val="dk1"/>
              </a:buClr>
              <a:buSzPts val="1500"/>
              <a:buNone/>
            </a:pPr>
            <a:endParaRPr lang="en" sz="1500" dirty="0" smtClean="0">
              <a:solidFill>
                <a:schemeClr val="dk1"/>
              </a:solidFill>
            </a:endParaRPr>
          </a:p>
          <a:p>
            <a:pPr marL="133350" lvl="0" indent="0" algn="l" rtl="0">
              <a:spcBef>
                <a:spcPts val="0"/>
              </a:spcBef>
              <a:spcAft>
                <a:spcPts val="0"/>
              </a:spcAft>
              <a:buClr>
                <a:schemeClr val="dk1"/>
              </a:buClr>
              <a:buSzPts val="1500"/>
              <a:buNone/>
            </a:pPr>
            <a:r>
              <a:rPr lang="en" sz="1500" dirty="0" smtClean="0">
                <a:solidFill>
                  <a:schemeClr val="dk1"/>
                </a:solidFill>
              </a:rPr>
              <a:t>1. Handling missing value </a:t>
            </a:r>
          </a:p>
          <a:p>
            <a:pPr marL="457200" lvl="0" indent="-323850" algn="l" rtl="0">
              <a:spcBef>
                <a:spcPts val="0"/>
              </a:spcBef>
              <a:spcAft>
                <a:spcPts val="0"/>
              </a:spcAft>
              <a:buClr>
                <a:schemeClr val="dk1"/>
              </a:buClr>
              <a:buSzPts val="1500"/>
              <a:buChar char="●"/>
            </a:pPr>
            <a:endParaRPr lang="en" sz="1500" dirty="0">
              <a:solidFill>
                <a:schemeClr val="dk1"/>
              </a:solidFill>
            </a:endParaRPr>
          </a:p>
          <a:p>
            <a:pPr marL="457200" lvl="0" indent="-323850" algn="l" rtl="0">
              <a:spcBef>
                <a:spcPts val="0"/>
              </a:spcBef>
              <a:spcAft>
                <a:spcPts val="0"/>
              </a:spcAft>
              <a:buClr>
                <a:schemeClr val="dk1"/>
              </a:buClr>
              <a:buSzPts val="1500"/>
              <a:buChar char="●"/>
            </a:pPr>
            <a:endParaRPr lang="en" sz="1500" dirty="0" smtClean="0">
              <a:solidFill>
                <a:schemeClr val="dk1"/>
              </a:solidFill>
            </a:endParaRPr>
          </a:p>
          <a:p>
            <a:pPr marL="457200" lvl="0" indent="-323850" algn="l" rtl="0">
              <a:spcBef>
                <a:spcPts val="0"/>
              </a:spcBef>
              <a:spcAft>
                <a:spcPts val="0"/>
              </a:spcAft>
              <a:buClr>
                <a:schemeClr val="dk1"/>
              </a:buClr>
              <a:buSzPts val="1500"/>
              <a:buChar char="●"/>
            </a:pPr>
            <a:endParaRPr lang="en" sz="1500" dirty="0">
              <a:solidFill>
                <a:schemeClr val="dk1"/>
              </a:solidFill>
            </a:endParaRPr>
          </a:p>
          <a:p>
            <a:pPr lvl="0" indent="0">
              <a:buClr>
                <a:schemeClr val="dk1"/>
              </a:buClr>
              <a:buSzPts val="1500"/>
              <a:buNone/>
            </a:pPr>
            <a:r>
              <a:rPr lang="en-US" sz="1100" dirty="0" err="1" smtClean="0">
                <a:solidFill>
                  <a:schemeClr val="dk1"/>
                </a:solidFill>
              </a:rPr>
              <a:t>Karena</a:t>
            </a:r>
            <a:r>
              <a:rPr lang="en-US" sz="1100" dirty="0" smtClean="0">
                <a:solidFill>
                  <a:schemeClr val="dk1"/>
                </a:solidFill>
              </a:rPr>
              <a:t> </a:t>
            </a:r>
            <a:r>
              <a:rPr lang="en-US" sz="1100" dirty="0">
                <a:solidFill>
                  <a:schemeClr val="dk1"/>
                </a:solidFill>
              </a:rPr>
              <a:t>missing value </a:t>
            </a:r>
            <a:r>
              <a:rPr lang="en-US" sz="1100" dirty="0" err="1">
                <a:solidFill>
                  <a:schemeClr val="dk1"/>
                </a:solidFill>
              </a:rPr>
              <a:t>hanya</a:t>
            </a:r>
            <a:r>
              <a:rPr lang="en-US" sz="1100" dirty="0">
                <a:solidFill>
                  <a:schemeClr val="dk1"/>
                </a:solidFill>
              </a:rPr>
              <a:t> 1% (</a:t>
            </a:r>
            <a:r>
              <a:rPr lang="en-US" sz="1100" dirty="0" err="1">
                <a:solidFill>
                  <a:schemeClr val="dk1"/>
                </a:solidFill>
              </a:rPr>
              <a:t>toleransi</a:t>
            </a:r>
            <a:r>
              <a:rPr lang="en-US" sz="1100" dirty="0">
                <a:solidFill>
                  <a:schemeClr val="dk1"/>
                </a:solidFill>
              </a:rPr>
              <a:t> </a:t>
            </a:r>
            <a:r>
              <a:rPr lang="en-US" sz="1100" dirty="0" smtClean="0">
                <a:solidFill>
                  <a:schemeClr val="dk1"/>
                </a:solidFill>
              </a:rPr>
              <a:t>yang </a:t>
            </a:r>
            <a:r>
              <a:rPr lang="en-US" sz="1100" dirty="0" err="1" smtClean="0">
                <a:solidFill>
                  <a:schemeClr val="dk1"/>
                </a:solidFill>
              </a:rPr>
              <a:t>dapat</a:t>
            </a:r>
            <a:r>
              <a:rPr lang="en-US" sz="1100" dirty="0" smtClean="0">
                <a:solidFill>
                  <a:schemeClr val="dk1"/>
                </a:solidFill>
              </a:rPr>
              <a:t> </a:t>
            </a:r>
            <a:r>
              <a:rPr lang="en-US" sz="1100" dirty="0" err="1" smtClean="0">
                <a:solidFill>
                  <a:schemeClr val="dk1"/>
                </a:solidFill>
              </a:rPr>
              <a:t>dihapus</a:t>
            </a:r>
            <a:r>
              <a:rPr lang="en-US" sz="1100" dirty="0" smtClean="0">
                <a:solidFill>
                  <a:schemeClr val="dk1"/>
                </a:solidFill>
              </a:rPr>
              <a:t> </a:t>
            </a:r>
            <a:r>
              <a:rPr lang="en-US" sz="1100" dirty="0" err="1" smtClean="0">
                <a:solidFill>
                  <a:schemeClr val="dk1"/>
                </a:solidFill>
              </a:rPr>
              <a:t>adalah</a:t>
            </a:r>
            <a:r>
              <a:rPr lang="en-US" sz="1100" dirty="0" smtClean="0">
                <a:solidFill>
                  <a:schemeClr val="dk1"/>
                </a:solidFill>
              </a:rPr>
              <a:t> </a:t>
            </a:r>
            <a:r>
              <a:rPr lang="en-US" sz="1100" dirty="0" err="1" smtClean="0">
                <a:solidFill>
                  <a:schemeClr val="dk1"/>
                </a:solidFill>
              </a:rPr>
              <a:t>dibawah</a:t>
            </a:r>
            <a:r>
              <a:rPr lang="en-US" sz="1100" dirty="0" smtClean="0">
                <a:solidFill>
                  <a:schemeClr val="dk1"/>
                </a:solidFill>
              </a:rPr>
              <a:t> </a:t>
            </a:r>
            <a:r>
              <a:rPr lang="en-US" sz="1100" dirty="0">
                <a:solidFill>
                  <a:schemeClr val="dk1"/>
                </a:solidFill>
              </a:rPr>
              <a:t>5%), </a:t>
            </a:r>
            <a:r>
              <a:rPr lang="en-US" sz="1100" dirty="0" err="1">
                <a:solidFill>
                  <a:schemeClr val="dk1"/>
                </a:solidFill>
              </a:rPr>
              <a:t>maka</a:t>
            </a:r>
            <a:r>
              <a:rPr lang="en-US" sz="1100" dirty="0">
                <a:solidFill>
                  <a:schemeClr val="dk1"/>
                </a:solidFill>
              </a:rPr>
              <a:t> data yang </a:t>
            </a:r>
            <a:r>
              <a:rPr lang="en-US" sz="1100" dirty="0" err="1">
                <a:solidFill>
                  <a:schemeClr val="dk1"/>
                </a:solidFill>
              </a:rPr>
              <a:t>mengandung</a:t>
            </a:r>
            <a:r>
              <a:rPr lang="en-US" sz="1100" dirty="0">
                <a:solidFill>
                  <a:schemeClr val="dk1"/>
                </a:solidFill>
              </a:rPr>
              <a:t> missing value </a:t>
            </a:r>
            <a:r>
              <a:rPr lang="en-US" sz="1100" dirty="0" err="1">
                <a:solidFill>
                  <a:schemeClr val="dk1"/>
                </a:solidFill>
              </a:rPr>
              <a:t>tersebut</a:t>
            </a:r>
            <a:r>
              <a:rPr lang="en-US" sz="1100" dirty="0">
                <a:solidFill>
                  <a:schemeClr val="dk1"/>
                </a:solidFill>
              </a:rPr>
              <a:t> </a:t>
            </a:r>
            <a:r>
              <a:rPr lang="en-US" sz="1100" dirty="0" err="1">
                <a:solidFill>
                  <a:schemeClr val="dk1"/>
                </a:solidFill>
              </a:rPr>
              <a:t>dihapus</a:t>
            </a:r>
            <a:r>
              <a:rPr lang="en-US" sz="1100" dirty="0">
                <a:solidFill>
                  <a:schemeClr val="dk1"/>
                </a:solidFill>
              </a:rPr>
              <a:t> </a:t>
            </a:r>
            <a:r>
              <a:rPr lang="en-US" sz="1100" dirty="0" err="1">
                <a:solidFill>
                  <a:schemeClr val="dk1"/>
                </a:solidFill>
              </a:rPr>
              <a:t>saja</a:t>
            </a:r>
            <a:r>
              <a:rPr lang="en-US" sz="1100" dirty="0">
                <a:solidFill>
                  <a:schemeClr val="dk1"/>
                </a:solidFill>
              </a:rPr>
              <a:t>. </a:t>
            </a:r>
          </a:p>
          <a:p>
            <a:pPr marL="457200" lvl="0" indent="-323850" algn="l" rtl="0">
              <a:spcBef>
                <a:spcPts val="0"/>
              </a:spcBef>
              <a:spcAft>
                <a:spcPts val="0"/>
              </a:spcAft>
              <a:buClr>
                <a:schemeClr val="dk1"/>
              </a:buClr>
              <a:buSzPts val="1500"/>
              <a:buChar char="●"/>
            </a:pPr>
            <a:endParaRPr lang="en-US" sz="1500" dirty="0" smtClean="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smtClean="0">
                <a:solidFill>
                  <a:schemeClr val="dk1"/>
                </a:solidFill>
              </a:rPr>
              <a:t>2. Handling Duplicated Value</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smtClean="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347663" lvl="0" indent="0" algn="l" rtl="0">
              <a:spcBef>
                <a:spcPts val="0"/>
              </a:spcBef>
              <a:spcAft>
                <a:spcPts val="0"/>
              </a:spcAft>
              <a:buClr>
                <a:schemeClr val="dk1"/>
              </a:buClr>
              <a:buSzPts val="1500"/>
              <a:buNone/>
            </a:pPr>
            <a:r>
              <a:rPr lang="en-US" sz="1100" dirty="0" err="1" smtClean="0">
                <a:solidFill>
                  <a:schemeClr val="dk1"/>
                </a:solidFill>
              </a:rPr>
              <a:t>Setelah</a:t>
            </a:r>
            <a:r>
              <a:rPr lang="en-US" sz="1100" dirty="0" smtClean="0">
                <a:solidFill>
                  <a:schemeClr val="dk1"/>
                </a:solidFill>
              </a:rPr>
              <a:t> </a:t>
            </a:r>
            <a:r>
              <a:rPr lang="en-US" sz="1100" dirty="0" err="1" smtClean="0">
                <a:solidFill>
                  <a:schemeClr val="dk1"/>
                </a:solidFill>
              </a:rPr>
              <a:t>dicek</a:t>
            </a:r>
            <a:r>
              <a:rPr lang="en-US" sz="1100" dirty="0" smtClean="0">
                <a:solidFill>
                  <a:schemeClr val="dk1"/>
                </a:solidFill>
              </a:rPr>
              <a:t>, </a:t>
            </a:r>
            <a:r>
              <a:rPr lang="en-US" sz="1100" dirty="0" err="1" smtClean="0">
                <a:solidFill>
                  <a:schemeClr val="dk1"/>
                </a:solidFill>
              </a:rPr>
              <a:t>tidak</a:t>
            </a:r>
            <a:r>
              <a:rPr lang="en-US" sz="1100" dirty="0" smtClean="0">
                <a:solidFill>
                  <a:schemeClr val="dk1"/>
                </a:solidFill>
              </a:rPr>
              <a:t> </a:t>
            </a:r>
            <a:r>
              <a:rPr lang="en-US" sz="1100" dirty="0" err="1" smtClean="0">
                <a:solidFill>
                  <a:schemeClr val="dk1"/>
                </a:solidFill>
              </a:rPr>
              <a:t>ada</a:t>
            </a:r>
            <a:r>
              <a:rPr lang="en-US" sz="1100" dirty="0" smtClean="0">
                <a:solidFill>
                  <a:schemeClr val="dk1"/>
                </a:solidFill>
              </a:rPr>
              <a:t> data yang </a:t>
            </a:r>
            <a:r>
              <a:rPr lang="en-US" sz="1100" dirty="0" err="1" smtClean="0">
                <a:solidFill>
                  <a:schemeClr val="dk1"/>
                </a:solidFill>
              </a:rPr>
              <a:t>duplikat</a:t>
            </a:r>
            <a:r>
              <a:rPr lang="en-US" sz="1100" dirty="0" smtClean="0">
                <a:solidFill>
                  <a:schemeClr val="dk1"/>
                </a:solidFill>
              </a:rPr>
              <a:t>. </a:t>
            </a: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smtClean="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2" name="Picture 1"/>
          <p:cNvPicPr>
            <a:picLocks noChangeAspect="1"/>
          </p:cNvPicPr>
          <p:nvPr/>
        </p:nvPicPr>
        <p:blipFill>
          <a:blip r:embed="rId4"/>
          <a:stretch>
            <a:fillRect/>
          </a:stretch>
        </p:blipFill>
        <p:spPr>
          <a:xfrm>
            <a:off x="860923" y="1699079"/>
            <a:ext cx="6306430" cy="752580"/>
          </a:xfrm>
          <a:prstGeom prst="rect">
            <a:avLst/>
          </a:prstGeom>
        </p:spPr>
      </p:pic>
      <p:pic>
        <p:nvPicPr>
          <p:cNvPr id="3" name="Picture 2"/>
          <p:cNvPicPr>
            <a:picLocks noChangeAspect="1"/>
          </p:cNvPicPr>
          <p:nvPr/>
        </p:nvPicPr>
        <p:blipFill>
          <a:blip r:embed="rId5"/>
          <a:stretch>
            <a:fillRect/>
          </a:stretch>
        </p:blipFill>
        <p:spPr>
          <a:xfrm>
            <a:off x="860923" y="2939518"/>
            <a:ext cx="3810532" cy="352474"/>
          </a:xfrm>
          <a:prstGeom prst="rect">
            <a:avLst/>
          </a:prstGeom>
        </p:spPr>
      </p:pic>
      <p:pic>
        <p:nvPicPr>
          <p:cNvPr id="4" name="Picture 3"/>
          <p:cNvPicPr>
            <a:picLocks noChangeAspect="1"/>
          </p:cNvPicPr>
          <p:nvPr/>
        </p:nvPicPr>
        <p:blipFill>
          <a:blip r:embed="rId6"/>
          <a:stretch>
            <a:fillRect/>
          </a:stretch>
        </p:blipFill>
        <p:spPr>
          <a:xfrm>
            <a:off x="860924" y="3729829"/>
            <a:ext cx="3962953" cy="609685"/>
          </a:xfrm>
          <a:prstGeom prst="rect">
            <a:avLst/>
          </a:prstGeom>
        </p:spPr>
      </p:pic>
    </p:spTree>
    <p:extLst>
      <p:ext uri="{BB962C8B-B14F-4D97-AF65-F5344CB8AC3E}">
        <p14:creationId xmlns:p14="http://schemas.microsoft.com/office/powerpoint/2010/main" val="500139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1521</Words>
  <Application>Microsoft Office PowerPoint</Application>
  <PresentationFormat>On-screen Show (16:9)</PresentationFormat>
  <Paragraphs>128</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Calibri</vt:lpstr>
      <vt:lpstr>Dosis</vt:lpstr>
      <vt:lpstr>Roboto</vt:lpstr>
      <vt:lpstr>Arial</vt:lpstr>
      <vt:lpstr>Nunito</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 &amp; Preprocessing</vt:lpstr>
      <vt:lpstr>Data Cleaning &amp; Preprocessing</vt:lpstr>
      <vt:lpstr>Data Cleaning &amp; Preprocessing</vt:lpstr>
      <vt:lpstr>Data Modeling</vt:lpstr>
      <vt:lpstr>Data Modeling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HP</dc:creator>
  <cp:lastModifiedBy>HP</cp:lastModifiedBy>
  <cp:revision>29</cp:revision>
  <dcterms:modified xsi:type="dcterms:W3CDTF">2022-10-18T07:20:40Z</dcterms:modified>
</cp:coreProperties>
</file>